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70" r:id="rId6"/>
    <p:sldId id="277" r:id="rId7"/>
    <p:sldId id="280" r:id="rId8"/>
    <p:sldId id="291" r:id="rId9"/>
    <p:sldId id="278" r:id="rId10"/>
    <p:sldId id="272" r:id="rId11"/>
    <p:sldId id="268" r:id="rId12"/>
    <p:sldId id="293" r:id="rId13"/>
    <p:sldId id="281" r:id="rId14"/>
    <p:sldId id="257" r:id="rId15"/>
    <p:sldId id="273" r:id="rId16"/>
    <p:sldId id="274" r:id="rId17"/>
    <p:sldId id="276" r:id="rId18"/>
    <p:sldId id="282" r:id="rId19"/>
    <p:sldId id="290" r:id="rId20"/>
    <p:sldId id="283" r:id="rId21"/>
    <p:sldId id="284" r:id="rId22"/>
    <p:sldId id="295" r:id="rId23"/>
    <p:sldId id="292" r:id="rId24"/>
    <p:sldId id="294" r:id="rId25"/>
  </p:sldIdLst>
  <p:sldSz cx="12192000" cy="6858000"/>
  <p:notesSz cx="6858000" cy="9144000"/>
  <p:embeddedFontLst>
    <p:embeddedFont>
      <p:font typeface="Cooper Black" panose="0208090404030B020404" pitchFamily="18" charset="0"/>
      <p:regular r:id="rId26"/>
    </p:embeddedFont>
    <p:embeddedFont>
      <p:font typeface="KoPub돋움체 Bold" panose="02020603020101020101" pitchFamily="18" charset="-127"/>
      <p:regular r:id="rId27"/>
    </p:embeddedFont>
    <p:embeddedFont>
      <p:font typeface="KoPub돋움체 Light" panose="02020603020101020101" pitchFamily="18" charset="-127"/>
      <p:regular r:id="rId28"/>
    </p:embeddedFont>
    <p:embeddedFont>
      <p:font typeface="KoPub돋움체 Medium" panose="02020603020101020101" pitchFamily="18" charset="-127"/>
      <p:regular r:id="rId29"/>
    </p:embeddedFont>
    <p:embeddedFont>
      <p:font typeface="Min Sans ExtraBold" pitchFamily="50" charset="0"/>
      <p:bold r:id="rId30"/>
    </p:embeddedFont>
    <p:embeddedFont>
      <p:font typeface="Noto Sans KR" panose="020B0500000000000000" pitchFamily="34" charset="-127"/>
      <p:regular r:id="rId31"/>
      <p:bold r:id="rId32"/>
    </p:embeddedFont>
    <p:embeddedFont>
      <p:font typeface="Noto Sans KR Black" panose="020B0A00000000000000" pitchFamily="34" charset="-127"/>
      <p:bold r:id="rId33"/>
    </p:embeddedFont>
    <p:embeddedFont>
      <p:font typeface="Noto Sans KR Light" panose="020B0300000000000000" pitchFamily="34" charset="-127"/>
      <p:regular r:id="rId34"/>
    </p:embeddedFont>
    <p:embeddedFont>
      <p:font typeface="Noto Sans KR Medium" panose="020B0600000000000000" pitchFamily="34" charset="-127"/>
      <p:regular r:id="rId35"/>
    </p:embeddedFont>
    <p:embeddedFont>
      <p:font typeface="Pretendard ExtraBold" panose="02000903000000020004" pitchFamily="50" charset="-127"/>
      <p:bold r:id="rId36"/>
    </p:embeddedFont>
    <p:embeddedFont>
      <p:font typeface="Pretendard Light" panose="02000403000000020004" pitchFamily="50" charset="-127"/>
      <p:regular r:id="rId37"/>
    </p:embeddedFont>
    <p:embeddedFont>
      <p:font typeface="Pretendard Medium" panose="02000603000000020004" pitchFamily="50" charset="-127"/>
      <p:regular r:id="rId38"/>
    </p:embeddedFont>
    <p:embeddedFont>
      <p:font typeface="Pretendard SemiBold" panose="02000703000000020004" pitchFamily="50" charset="-127"/>
      <p:bold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37F5B14-DD43-4DB1-B174-E052DED6C9D0}">
          <p14:sldIdLst>
            <p14:sldId id="256"/>
            <p14:sldId id="264"/>
          </p14:sldIdLst>
        </p14:section>
        <p14:section name="연구배경" id="{B7B13CF6-3BB4-4BAE-9160-ECB1180E00EB}">
          <p14:sldIdLst>
            <p14:sldId id="265"/>
            <p14:sldId id="266"/>
          </p14:sldIdLst>
        </p14:section>
        <p14:section name="마케팅 분석" id="{90E5EB4C-26E5-4BEC-939A-3D5206CB232B}">
          <p14:sldIdLst>
            <p14:sldId id="270"/>
            <p14:sldId id="277"/>
            <p14:sldId id="280"/>
            <p14:sldId id="291"/>
            <p14:sldId id="278"/>
            <p14:sldId id="272"/>
          </p14:sldIdLst>
        </p14:section>
        <p14:section name="오아시스 서비스" id="{1EFA3F0A-C10C-4058-BE94-9AAB114978C4}">
          <p14:sldIdLst>
            <p14:sldId id="268"/>
            <p14:sldId id="293"/>
            <p14:sldId id="281"/>
            <p14:sldId id="257"/>
          </p14:sldIdLst>
        </p14:section>
        <p14:section name="UIUX" id="{7C244FA6-7ACA-4337-AB72-73F5D57E672B}">
          <p14:sldIdLst>
            <p14:sldId id="273"/>
            <p14:sldId id="274"/>
            <p14:sldId id="276"/>
            <p14:sldId id="282"/>
            <p14:sldId id="290"/>
          </p14:sldIdLst>
        </p14:section>
        <p14:section name="진행사항" id="{DFAEA7B1-FA7F-4B5B-8542-ADE33B111C0C}">
          <p14:sldIdLst>
            <p14:sldId id="283"/>
            <p14:sldId id="284"/>
            <p14:sldId id="295"/>
            <p14:sldId id="292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dosy@daum.net" initials="r" lastIdx="1" clrIdx="0">
    <p:extLst>
      <p:ext uri="{19B8F6BF-5375-455C-9EA6-DF929625EA0E}">
        <p15:presenceInfo xmlns:p15="http://schemas.microsoft.com/office/powerpoint/2012/main" userId="5af0cec2c953e3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8"/>
    <a:srgbClr val="FF9FA7"/>
    <a:srgbClr val="FFBDC3"/>
    <a:srgbClr val="FFDDE0"/>
    <a:srgbClr val="A6A6A6"/>
    <a:srgbClr val="FFF4F4"/>
    <a:srgbClr val="FFFFFF"/>
    <a:srgbClr val="EDEDED"/>
    <a:srgbClr val="E3E3E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21" autoAdjust="0"/>
    <p:restoredTop sz="94660"/>
  </p:normalViewPr>
  <p:slideViewPr>
    <p:cSldViewPr snapToGrid="0">
      <p:cViewPr>
        <p:scale>
          <a:sx n="50" d="100"/>
          <a:sy n="50" d="100"/>
        </p:scale>
        <p:origin x="29" y="7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31807C-EF68-359D-5036-AF72A499E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963B36-4C29-1A59-82EC-56C1B413E7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88A011-BAA9-7348-17B9-0DB44DB3A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E3A10-3042-49B7-B335-D70B3F5E23CB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B92140-C424-E771-B2A6-A228BFFB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F28C22-E6B7-E4B9-CD42-BAE00410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20E2-7E87-4F05-997F-A0FFC1894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495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57010-4A81-326B-31EB-C922998E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2C72B7-5209-C802-5D20-DE8207C88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B91E6-784B-AF97-12B0-76653274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E3A10-3042-49B7-B335-D70B3F5E23CB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57DFC1-C20C-AAA5-6E80-831B1E18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45FE37-3F5E-B5D1-BE7F-B49F0E6C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20E2-7E87-4F05-997F-A0FFC1894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528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742295-DB63-7166-955C-B59EB02111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A9F153-7D01-457E-CBA1-EE7291EB6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E7FFC0-4252-F55C-93D3-DFD6B57A4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E3A10-3042-49B7-B335-D70B3F5E23CB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5E5AF3-54CE-8AFE-9708-6C4D84E9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FB6953-BB2B-B76A-600A-4429B267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20E2-7E87-4F05-997F-A0FFC1894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54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E25EA-53E9-0F16-3320-B06CF03D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D8CB15-3349-1348-C32A-A2D9B13C7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A2496C-645D-5334-B134-49FF8FDB6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E3A10-3042-49B7-B335-D70B3F5E23CB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DD7F8D-6558-7A95-6DF4-2E2F26D73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C351DF-D3CB-B7E8-8C0F-E4F5331E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20E2-7E87-4F05-997F-A0FFC1894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479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5E3B9-E5A6-886F-C78A-D543C83A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F966AF-DB54-6388-C574-6A5FA3119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166B8-C1CD-E66C-3E59-11DDA9BCD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E3A10-3042-49B7-B335-D70B3F5E23CB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CD5FAD-A9CE-8AEF-5E93-04F4410B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0402-35BA-E2BF-C5C0-97C4F06B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20E2-7E87-4F05-997F-A0FFC1894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315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27156-3C7A-D2F2-2DC2-C7917BB85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3F1DD2-E738-5FB1-CC34-1DA45DC1E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4B7FF-A3D9-ACD4-78F1-AC47946BB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16B495-11A1-2B48-874B-223FC19A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E3A10-3042-49B7-B335-D70B3F5E23CB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BE1CA-235A-A280-BDCC-E1EF501FC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0746E5-B021-BCD4-73FC-4DD1AFBC6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20E2-7E87-4F05-997F-A0FFC1894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396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96E1C-DC5D-ABAD-7047-92789D462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CE1088-175B-D1AD-960F-20EAEBE86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49EEF6-9AF2-33F5-6D03-E8D5C66DB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8A7A5E-3726-4FC7-D27F-CF7A2838E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A5F1B9-C617-2CD8-61D1-440D5D8B0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A8C3DD1-E915-2E49-C5F5-9F94FCF3C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E3A10-3042-49B7-B335-D70B3F5E23CB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CC106E-121B-4702-F63E-2C5E8F3B0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77D428-0D9F-11BD-EE1D-DB8EC280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20E2-7E87-4F05-997F-A0FFC1894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745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A3CA1-E678-74E2-A6F4-D81B5E7A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28664D-A282-D89F-9F70-B0CAA4742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E3A10-3042-49B7-B335-D70B3F5E23CB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AA8BC7-2514-CCE5-02D1-F489EE1E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F81AAA-3422-C973-6F2C-4FA47569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20E2-7E87-4F05-997F-A0FFC1894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741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65B51C-8998-3B2D-2904-16E27FF8A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E3A10-3042-49B7-B335-D70B3F5E23CB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448DC5-AEAD-8F11-2299-DBFAE8C33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169423-BCE2-BC4A-8EF8-99966CFED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20E2-7E87-4F05-997F-A0FFC1894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350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A0FFA-090A-C5B3-55A6-C9E1FFE0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7FDEFA-0AA8-66A8-E8F7-8FAD83C6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2E63-F860-4F38-C8ED-6D44E7004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2FF069-095A-BAAE-B852-54902A1A7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E3A10-3042-49B7-B335-D70B3F5E23CB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B929EF-08AA-2969-3F7B-01854E436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4B8BFC-E69B-FD9B-5050-A7984526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20E2-7E87-4F05-997F-A0FFC1894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211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61A1C-E73C-694B-5D36-E4947E8DD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CFCD5F-E863-8D48-D746-E458892814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C42D5-F152-35E6-6616-3CF55CCF4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ED42F8-0AC5-12BD-BF92-3961DCA3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E3A10-3042-49B7-B335-D70B3F5E23CB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1374B-168E-E31F-4BDF-115108FB5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B979ED-004F-F6BA-B827-A819DE9C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20E2-7E87-4F05-997F-A0FFC1894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935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EB877D-E329-94FB-FADF-3D6147EE7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7253B9-C3FD-BEB9-82B3-E65A96CD7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F7CE06-4724-8725-2327-3C02848E5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E3A10-3042-49B7-B335-D70B3F5E23CB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00CA57-8645-D188-4365-823FA6F45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359152-B518-F045-6812-B2BCF6948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220E2-7E87-4F05-997F-A0FFC1894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94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bin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6AD07C-425E-F303-78AD-468999B0C4CB}"/>
              </a:ext>
            </a:extLst>
          </p:cNvPr>
          <p:cNvSpPr txBox="1"/>
          <p:nvPr/>
        </p:nvSpPr>
        <p:spPr>
          <a:xfrm>
            <a:off x="447252" y="1678665"/>
            <a:ext cx="269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Cooper Black" panose="0208090404030B020404" pitchFamily="18" charset="0"/>
              </a:rPr>
              <a:t>OASIS</a:t>
            </a:r>
            <a:endParaRPr lang="ko-KR" altLang="en-US" sz="60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275B15-B572-6A21-6C65-391CD759F1DB}"/>
              </a:ext>
            </a:extLst>
          </p:cNvPr>
          <p:cNvSpPr txBox="1"/>
          <p:nvPr/>
        </p:nvSpPr>
        <p:spPr>
          <a:xfrm>
            <a:off x="447252" y="1295346"/>
            <a:ext cx="4591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나에게 맞는 </a:t>
            </a:r>
            <a:r>
              <a:rPr lang="ko-KR" altLang="en-US" sz="3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디저트 추천</a:t>
            </a:r>
            <a:r>
              <a:rPr lang="ko-KR" altLang="en-US" sz="32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ABE5DF-225A-035D-D692-B7E25314B3F0}"/>
              </a:ext>
            </a:extLst>
          </p:cNvPr>
          <p:cNvSpPr txBox="1"/>
          <p:nvPr/>
        </p:nvSpPr>
        <p:spPr>
          <a:xfrm>
            <a:off x="447252" y="5542222"/>
            <a:ext cx="17171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2020316022 </a:t>
            </a:r>
            <a:r>
              <a:rPr lang="ko-KR" altLang="en-US" sz="1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오소연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2020314012 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심지우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2020316016 </a:t>
            </a:r>
            <a:r>
              <a:rPr lang="ko-KR" altLang="en-US" sz="1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박가은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2020316039 </a:t>
            </a:r>
            <a:r>
              <a:rPr lang="ko-KR" altLang="en-US" sz="1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표혜준</a:t>
            </a:r>
            <a:endParaRPr lang="ko-KR" altLang="en-US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2D3854-A6F0-C9A8-51B1-2BFFB19A47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5" r="34419"/>
          <a:stretch/>
        </p:blipFill>
        <p:spPr>
          <a:xfrm rot="2768330">
            <a:off x="11862312" y="55813"/>
            <a:ext cx="2940081" cy="6031697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05C589-BE10-C33A-92EC-4EE855976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28202">
            <a:off x="6724087" y="-2743962"/>
            <a:ext cx="2814961" cy="6049343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E8504D7-C55C-8422-30BE-0BB7024E1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21937">
            <a:off x="8194279" y="3686124"/>
            <a:ext cx="2814961" cy="6049344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8DAF620-F0AD-153A-C353-CC9B3B6BA7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0" r="35778"/>
          <a:stretch/>
        </p:blipFill>
        <p:spPr>
          <a:xfrm rot="2754196">
            <a:off x="7185625" y="656989"/>
            <a:ext cx="2814961" cy="6049343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49DDA8-598E-6E28-9110-8500DB9E2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2116">
            <a:off x="11027193" y="-2904649"/>
            <a:ext cx="2814961" cy="6049343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664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FCFF22-B598-F425-9EEA-21F3D5DF924D}"/>
              </a:ext>
            </a:extLst>
          </p:cNvPr>
          <p:cNvSpPr/>
          <p:nvPr/>
        </p:nvSpPr>
        <p:spPr>
          <a:xfrm>
            <a:off x="1108380" y="2080398"/>
            <a:ext cx="3208867" cy="3759200"/>
          </a:xfrm>
          <a:prstGeom prst="roundRect">
            <a:avLst>
              <a:gd name="adj" fmla="val 79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0D596F9-7D76-40A7-469D-517E72172465}"/>
              </a:ext>
            </a:extLst>
          </p:cNvPr>
          <p:cNvSpPr/>
          <p:nvPr/>
        </p:nvSpPr>
        <p:spPr>
          <a:xfrm>
            <a:off x="4491189" y="2080398"/>
            <a:ext cx="3208867" cy="3759200"/>
          </a:xfrm>
          <a:prstGeom prst="roundRect">
            <a:avLst>
              <a:gd name="adj" fmla="val 79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D421E3B-E403-4C8D-7704-11B1215481FC}"/>
              </a:ext>
            </a:extLst>
          </p:cNvPr>
          <p:cNvSpPr/>
          <p:nvPr/>
        </p:nvSpPr>
        <p:spPr>
          <a:xfrm>
            <a:off x="7873998" y="2080398"/>
            <a:ext cx="3208867" cy="3759200"/>
          </a:xfrm>
          <a:prstGeom prst="roundRect">
            <a:avLst>
              <a:gd name="adj" fmla="val 79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D4B43C-23E5-0C7D-919F-AE8CDCB86900}"/>
              </a:ext>
            </a:extLst>
          </p:cNvPr>
          <p:cNvSpPr txBox="1"/>
          <p:nvPr/>
        </p:nvSpPr>
        <p:spPr>
          <a:xfrm>
            <a:off x="270933" y="237066"/>
            <a:ext cx="131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  </a:t>
            </a:r>
            <a:r>
              <a:rPr lang="ko-KR" altLang="en-US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마케팅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9A706-F03F-7376-DBBD-BDFF4EFB2165}"/>
              </a:ext>
            </a:extLst>
          </p:cNvPr>
          <p:cNvSpPr txBox="1"/>
          <p:nvPr/>
        </p:nvSpPr>
        <p:spPr>
          <a:xfrm>
            <a:off x="270933" y="711762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STP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098963-33DB-A139-6BE5-D674E868D895}"/>
              </a:ext>
            </a:extLst>
          </p:cNvPr>
          <p:cNvSpPr txBox="1"/>
          <p:nvPr/>
        </p:nvSpPr>
        <p:spPr>
          <a:xfrm>
            <a:off x="1761063" y="2349455"/>
            <a:ext cx="1820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FF7C88"/>
                </a:solidFill>
                <a:effectLst/>
                <a:latin typeface="Cooper Black" panose="0208090404030B020404" pitchFamily="18" charset="0"/>
                <a:ea typeface="나눔고딕" panose="020B0503020000020004" pitchFamily="2" charset="-127"/>
              </a:rPr>
              <a:t>Segmentation</a:t>
            </a:r>
            <a:endParaRPr lang="ko-KR" altLang="en-US" dirty="0">
              <a:solidFill>
                <a:srgbClr val="FF7C88"/>
              </a:solidFill>
              <a:latin typeface="Cooper Black" panose="0208090404030B0204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B0688F-5870-B4E8-EF0B-2060D649D6C1}"/>
              </a:ext>
            </a:extLst>
          </p:cNvPr>
          <p:cNvSpPr txBox="1"/>
          <p:nvPr/>
        </p:nvSpPr>
        <p:spPr>
          <a:xfrm>
            <a:off x="1976874" y="2775641"/>
            <a:ext cx="1471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인구통계학적 기준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B62C58-6C3E-2485-519F-C47601050624}"/>
              </a:ext>
            </a:extLst>
          </p:cNvPr>
          <p:cNvSpPr txBox="1"/>
          <p:nvPr/>
        </p:nvSpPr>
        <p:spPr>
          <a:xfrm>
            <a:off x="2243775" y="3317689"/>
            <a:ext cx="93807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10</a:t>
            </a:r>
            <a:r>
              <a:rPr lang="ko-KR" altLang="en-US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</a:t>
            </a:r>
            <a:endParaRPr lang="en-US" altLang="ko-KR" sz="13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en-US" altLang="ko-KR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 ~ 30</a:t>
            </a:r>
            <a:r>
              <a:rPr lang="ko-KR" altLang="en-US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</a:t>
            </a:r>
            <a:endParaRPr lang="en-US" altLang="ko-KR" sz="13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en-US" altLang="ko-KR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40 ~ 50</a:t>
            </a:r>
            <a:r>
              <a:rPr lang="ko-KR" altLang="en-US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69198D-D853-8D44-7773-136E922D734E}"/>
              </a:ext>
            </a:extLst>
          </p:cNvPr>
          <p:cNvSpPr txBox="1"/>
          <p:nvPr/>
        </p:nvSpPr>
        <p:spPr>
          <a:xfrm>
            <a:off x="2132366" y="4650220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심리학적 기준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2AD47A-1B02-999B-5F13-BCE7765CDF0A}"/>
              </a:ext>
            </a:extLst>
          </p:cNvPr>
          <p:cNvSpPr txBox="1"/>
          <p:nvPr/>
        </p:nvSpPr>
        <p:spPr>
          <a:xfrm>
            <a:off x="1931189" y="4930210"/>
            <a:ext cx="156324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저가 추구형</a:t>
            </a:r>
            <a:endParaRPr lang="en-US" altLang="ko-KR" sz="13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감성 추구형</a:t>
            </a:r>
            <a:endParaRPr lang="en-US" altLang="ko-KR" sz="13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편안한 분위기 추구형</a:t>
            </a:r>
            <a:endParaRPr lang="ko-KR" altLang="en-US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B8AD7F-2444-B132-6F09-C2DCE8D2E60E}"/>
              </a:ext>
            </a:extLst>
          </p:cNvPr>
          <p:cNvSpPr txBox="1"/>
          <p:nvPr/>
        </p:nvSpPr>
        <p:spPr>
          <a:xfrm>
            <a:off x="5435221" y="2349455"/>
            <a:ext cx="1320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7C88"/>
                </a:solidFill>
                <a:latin typeface="Cooper Black" panose="0208090404030B020404" pitchFamily="18" charset="0"/>
              </a:rPr>
              <a:t>Targeting</a:t>
            </a:r>
            <a:endParaRPr lang="ko-KR" altLang="en-US" dirty="0">
              <a:solidFill>
                <a:srgbClr val="FF7C88"/>
              </a:solidFill>
              <a:latin typeface="Cooper Black" panose="0208090404030B0204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C7CCCB-DB0F-CCF1-3EF7-94E51F064048}"/>
              </a:ext>
            </a:extLst>
          </p:cNvPr>
          <p:cNvSpPr txBox="1"/>
          <p:nvPr/>
        </p:nvSpPr>
        <p:spPr>
          <a:xfrm>
            <a:off x="4639128" y="4294551"/>
            <a:ext cx="2871406" cy="1168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연령</a:t>
            </a: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성별에 관계없이 사용할 수 있지만</a:t>
            </a: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지역이 현재 연남동으로 한정되어 있어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감성 추구하는 </a:t>
            </a: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20~30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</a:t>
            </a: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여성을 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타겟으로 선정함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639E99-EB12-3B96-F3A9-988000271D91}"/>
              </a:ext>
            </a:extLst>
          </p:cNvPr>
          <p:cNvSpPr txBox="1"/>
          <p:nvPr/>
        </p:nvSpPr>
        <p:spPr>
          <a:xfrm>
            <a:off x="5448698" y="3704792"/>
            <a:ext cx="12634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감성 추구형</a:t>
            </a:r>
            <a:endParaRPr lang="en-US" altLang="ko-KR" sz="13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en-US" altLang="ko-KR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 ~ 30</a:t>
            </a:r>
            <a:r>
              <a:rPr lang="ko-KR" altLang="en-US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 여성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B8A668B-2295-AE5C-145C-AF9325CE5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87" y="2842732"/>
            <a:ext cx="765088" cy="76508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36CD69B-71F8-8789-221C-684D9E1CBC93}"/>
              </a:ext>
            </a:extLst>
          </p:cNvPr>
          <p:cNvSpPr txBox="1"/>
          <p:nvPr/>
        </p:nvSpPr>
        <p:spPr>
          <a:xfrm>
            <a:off x="8718545" y="2349455"/>
            <a:ext cx="1519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7C88"/>
                </a:solidFill>
                <a:latin typeface="Cooper Black" panose="0208090404030B020404" pitchFamily="18" charset="0"/>
              </a:rPr>
              <a:t>Positioning</a:t>
            </a:r>
            <a:endParaRPr lang="ko-KR" altLang="en-US" dirty="0">
              <a:solidFill>
                <a:srgbClr val="FF7C88"/>
              </a:solidFill>
              <a:latin typeface="Cooper Black" panose="0208090404030B020404" pitchFamily="18" charset="0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D0F02B17-1D57-C17E-06FE-F335E5FF5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957" y="2733836"/>
            <a:ext cx="1337163" cy="133716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CFA36AE-EE00-1DE7-802D-98B809DE1DE2}"/>
              </a:ext>
            </a:extLst>
          </p:cNvPr>
          <p:cNvSpPr txBox="1"/>
          <p:nvPr/>
        </p:nvSpPr>
        <p:spPr>
          <a:xfrm>
            <a:off x="8368191" y="4151722"/>
            <a:ext cx="2220480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단순 카페 </a:t>
            </a:r>
            <a:r>
              <a:rPr lang="ko-KR" altLang="en-US" sz="13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서칭</a:t>
            </a:r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뿐만 아니라</a:t>
            </a:r>
            <a:endParaRPr lang="en-US" altLang="ko-KR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개인 취향에 맞는 디저트 카페를</a:t>
            </a:r>
            <a:endParaRPr lang="en-US" altLang="ko-KR" sz="13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추천</a:t>
            </a:r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해주는 어플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AE23F19-5373-14DB-8892-1023DEE6FB00}"/>
              </a:ext>
            </a:extLst>
          </p:cNvPr>
          <p:cNvSpPr txBox="1"/>
          <p:nvPr/>
        </p:nvSpPr>
        <p:spPr>
          <a:xfrm>
            <a:off x="8389468" y="5055325"/>
            <a:ext cx="217792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카페 세부정보와</a:t>
            </a:r>
            <a:endParaRPr lang="en-US" altLang="ko-KR" sz="13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솔직한 리뷰</a:t>
            </a:r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볼 수 있는 어플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CDBECE0-B6FC-289E-25CB-A3E4B62FCEBA}"/>
              </a:ext>
            </a:extLst>
          </p:cNvPr>
          <p:cNvCxnSpPr>
            <a:cxnSpLocks/>
          </p:cNvCxnSpPr>
          <p:nvPr/>
        </p:nvCxnSpPr>
        <p:spPr>
          <a:xfrm>
            <a:off x="9249037" y="4924942"/>
            <a:ext cx="458788" cy="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203852D-160D-88D4-90C4-82635420EA96}"/>
              </a:ext>
            </a:extLst>
          </p:cNvPr>
          <p:cNvSpPr txBox="1"/>
          <p:nvPr/>
        </p:nvSpPr>
        <p:spPr>
          <a:xfrm>
            <a:off x="5926723" y="656053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10</a:t>
            </a:r>
            <a:endParaRPr lang="ko-KR" altLang="en-US" sz="105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65473-AB37-9D49-C76D-E676D05630EA}"/>
              </a:ext>
            </a:extLst>
          </p:cNvPr>
          <p:cNvSpPr txBox="1"/>
          <p:nvPr/>
        </p:nvSpPr>
        <p:spPr>
          <a:xfrm>
            <a:off x="2404075" y="3046665"/>
            <a:ext cx="6174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연령대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BDEB4-D7E1-3131-E04E-3F78DAE7394C}"/>
              </a:ext>
            </a:extLst>
          </p:cNvPr>
          <p:cNvSpPr txBox="1"/>
          <p:nvPr/>
        </p:nvSpPr>
        <p:spPr>
          <a:xfrm>
            <a:off x="2464989" y="3973433"/>
            <a:ext cx="49564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C7A0F-2A62-1FEF-6814-2B4EAD5D7A84}"/>
              </a:ext>
            </a:extLst>
          </p:cNvPr>
          <p:cNvSpPr txBox="1"/>
          <p:nvPr/>
        </p:nvSpPr>
        <p:spPr>
          <a:xfrm>
            <a:off x="2432929" y="4244457"/>
            <a:ext cx="55976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남</a:t>
            </a:r>
            <a:r>
              <a:rPr lang="en-US" altLang="ko-KR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여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44D5854-C6A1-6AC3-C6D0-E1C43C17F784}"/>
              </a:ext>
            </a:extLst>
          </p:cNvPr>
          <p:cNvCxnSpPr>
            <a:cxnSpLocks/>
          </p:cNvCxnSpPr>
          <p:nvPr/>
        </p:nvCxnSpPr>
        <p:spPr>
          <a:xfrm>
            <a:off x="2556134" y="4581981"/>
            <a:ext cx="313359" cy="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5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D73E6F-F739-5DCF-94C8-EB6898FB22D6}"/>
              </a:ext>
            </a:extLst>
          </p:cNvPr>
          <p:cNvSpPr txBox="1"/>
          <p:nvPr/>
        </p:nvSpPr>
        <p:spPr>
          <a:xfrm>
            <a:off x="5814513" y="2743201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Min Sans ExtraBold" pitchFamily="50" charset="0"/>
                <a:ea typeface="Min Sans ExtraBold" pitchFamily="50" charset="0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Min Sans ExtraBold" pitchFamily="50" charset="0"/>
              <a:ea typeface="Min Sans Extra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8DD49-C663-F78E-8E32-C9670DAB509E}"/>
              </a:ext>
            </a:extLst>
          </p:cNvPr>
          <p:cNvSpPr txBox="1"/>
          <p:nvPr/>
        </p:nvSpPr>
        <p:spPr>
          <a:xfrm>
            <a:off x="5219799" y="3208866"/>
            <a:ext cx="1752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OASIS</a:t>
            </a:r>
            <a:endParaRPr lang="ko-KR" altLang="en-US" sz="40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06B5EB-7B58-C94D-CB5C-F9E7F2651286}"/>
              </a:ext>
            </a:extLst>
          </p:cNvPr>
          <p:cNvCxnSpPr>
            <a:cxnSpLocks/>
          </p:cNvCxnSpPr>
          <p:nvPr/>
        </p:nvCxnSpPr>
        <p:spPr>
          <a:xfrm>
            <a:off x="5866606" y="4127505"/>
            <a:ext cx="4587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06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1C65423-FD6A-1E92-E865-7E297BA03672}"/>
              </a:ext>
            </a:extLst>
          </p:cNvPr>
          <p:cNvSpPr/>
          <p:nvPr/>
        </p:nvSpPr>
        <p:spPr>
          <a:xfrm>
            <a:off x="0" y="3429001"/>
            <a:ext cx="12192000" cy="3429000"/>
          </a:xfrm>
          <a:prstGeom prst="rect">
            <a:avLst/>
          </a:prstGeom>
          <a:solidFill>
            <a:srgbClr val="FF7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D4B43C-23E5-0C7D-919F-AE8CDCB86900}"/>
              </a:ext>
            </a:extLst>
          </p:cNvPr>
          <p:cNvSpPr txBox="1"/>
          <p:nvPr/>
        </p:nvSpPr>
        <p:spPr>
          <a:xfrm>
            <a:off x="270933" y="237066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  OASIS</a:t>
            </a:r>
            <a:endParaRPr lang="ko-KR" altLang="en-US" sz="1400" dirty="0">
              <a:solidFill>
                <a:srgbClr val="FF7C8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F2639A-669D-9129-E3D2-819FC90A5F21}"/>
              </a:ext>
            </a:extLst>
          </p:cNvPr>
          <p:cNvSpPr txBox="1"/>
          <p:nvPr/>
        </p:nvSpPr>
        <p:spPr>
          <a:xfrm>
            <a:off x="5926723" y="656053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12</a:t>
            </a:r>
            <a:endParaRPr lang="ko-KR" altLang="en-US" sz="105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5F9BE9-2F72-80DA-A1BB-A5759D3FA563}"/>
              </a:ext>
            </a:extLst>
          </p:cNvPr>
          <p:cNvSpPr txBox="1"/>
          <p:nvPr/>
        </p:nvSpPr>
        <p:spPr>
          <a:xfrm>
            <a:off x="2250315" y="3622278"/>
            <a:ext cx="76913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dessert</a:t>
            </a: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</a:t>
            </a:r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</a:t>
            </a: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빼면 </a:t>
            </a:r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desert</a:t>
            </a: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된다</a:t>
            </a:r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desert</a:t>
            </a: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사막의 뜻을 가지고 있으며 사막의 오아시스는 찾기 힘들며 매우 귀중한 존재이다</a:t>
            </a:r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이를 </a:t>
            </a:r>
            <a:r>
              <a:rPr lang="ko-KR" altLang="en-US" sz="1600" dirty="0" err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본따</a:t>
            </a: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찾기 힘든 </a:t>
            </a:r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디저트 맛집을 찾아주는 </a:t>
            </a:r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oasis</a:t>
            </a:r>
            <a:endParaRPr lang="ko-KR" altLang="en-US" sz="16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2D352-DFED-D654-A892-A0ECD4982D3E}"/>
              </a:ext>
            </a:extLst>
          </p:cNvPr>
          <p:cNvSpPr txBox="1"/>
          <p:nvPr/>
        </p:nvSpPr>
        <p:spPr>
          <a:xfrm>
            <a:off x="4998777" y="2554449"/>
            <a:ext cx="21944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F7C88"/>
                </a:solidFill>
                <a:latin typeface="Cooper Black" panose="0208090404030B020404" pitchFamily="18" charset="0"/>
              </a:rPr>
              <a:t>OASIS</a:t>
            </a:r>
            <a:endParaRPr lang="ko-KR" altLang="en-US" sz="4800" dirty="0">
              <a:solidFill>
                <a:srgbClr val="FF7C88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08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A1C2E8F3-D111-1368-4B86-701CD9F6F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5616">
            <a:off x="-774649" y="0"/>
            <a:ext cx="1028571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4B43C-23E5-0C7D-919F-AE8CDCB86900}"/>
              </a:ext>
            </a:extLst>
          </p:cNvPr>
          <p:cNvSpPr txBox="1"/>
          <p:nvPr/>
        </p:nvSpPr>
        <p:spPr>
          <a:xfrm>
            <a:off x="270933" y="237066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  OASIS</a:t>
            </a:r>
            <a:endParaRPr lang="ko-KR" altLang="en-US" sz="1400" dirty="0">
              <a:solidFill>
                <a:srgbClr val="FF7C8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A3554F-75E0-5CD4-7CBD-675B59A18FC3}"/>
              </a:ext>
            </a:extLst>
          </p:cNvPr>
          <p:cNvSpPr txBox="1"/>
          <p:nvPr/>
        </p:nvSpPr>
        <p:spPr>
          <a:xfrm>
            <a:off x="7065011" y="3634755"/>
            <a:ext cx="4089400" cy="1428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카페</a:t>
            </a:r>
            <a:r>
              <a:rPr lang="ko-KR" altLang="en-US" sz="14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만 다룬 전문성 있는 앱</a:t>
            </a:r>
            <a:endParaRPr lang="en-US" altLang="ko-KR" sz="1400" kern="0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세분화</a:t>
            </a:r>
            <a:r>
              <a:rPr lang="ko-KR" altLang="en-US" sz="14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된 카페 메뉴 카테고리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DESSERTI </a:t>
            </a:r>
            <a:r>
              <a:rPr lang="ko-KR" altLang="en-US" sz="14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테스트</a:t>
            </a:r>
            <a:r>
              <a:rPr lang="ko-KR" altLang="en-US" sz="14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개인화된 추천 서비스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카페 </a:t>
            </a:r>
            <a:r>
              <a:rPr lang="ko-KR" altLang="en-US" sz="1400" kern="0" spc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시그니처</a:t>
            </a:r>
            <a:r>
              <a:rPr lang="ko-KR" altLang="en-US" sz="14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메뉴 </a:t>
            </a:r>
            <a:r>
              <a:rPr lang="ko-KR" altLang="en-US" sz="14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 제공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E3732A-CBB8-08EA-DDC2-92BD3E67B9D1}"/>
              </a:ext>
            </a:extLst>
          </p:cNvPr>
          <p:cNvSpPr txBox="1"/>
          <p:nvPr/>
        </p:nvSpPr>
        <p:spPr>
          <a:xfrm>
            <a:off x="7007861" y="2848192"/>
            <a:ext cx="2534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디저트 카페 추천 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8387A-6F09-41F2-D320-560127D93F5D}"/>
              </a:ext>
            </a:extLst>
          </p:cNvPr>
          <p:cNvSpPr txBox="1"/>
          <p:nvPr/>
        </p:nvSpPr>
        <p:spPr>
          <a:xfrm>
            <a:off x="7007861" y="2332151"/>
            <a:ext cx="1691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7C88"/>
                </a:solidFill>
                <a:latin typeface="Cooper Black" panose="0208090404030B020404" pitchFamily="18" charset="0"/>
              </a:rPr>
              <a:t>OASIS</a:t>
            </a:r>
            <a:endParaRPr lang="ko-KR" altLang="en-US" sz="3600" dirty="0">
              <a:solidFill>
                <a:srgbClr val="FF7C88"/>
              </a:solidFill>
              <a:latin typeface="Cooper Black" panose="0208090404030B020404" pitchFamily="18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BF27FAC-FDA3-CAD1-36D1-0D1C9C7890E4}"/>
              </a:ext>
            </a:extLst>
          </p:cNvPr>
          <p:cNvCxnSpPr>
            <a:cxnSpLocks/>
          </p:cNvCxnSpPr>
          <p:nvPr/>
        </p:nvCxnSpPr>
        <p:spPr>
          <a:xfrm>
            <a:off x="7155203" y="3593606"/>
            <a:ext cx="267494" cy="0"/>
          </a:xfrm>
          <a:prstGeom prst="line">
            <a:avLst/>
          </a:prstGeom>
          <a:ln w="38100">
            <a:solidFill>
              <a:srgbClr val="FF7C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2F2639A-669D-9129-E3D2-819FC90A5F21}"/>
              </a:ext>
            </a:extLst>
          </p:cNvPr>
          <p:cNvSpPr txBox="1"/>
          <p:nvPr/>
        </p:nvSpPr>
        <p:spPr>
          <a:xfrm>
            <a:off x="5926723" y="656053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13</a:t>
            </a:r>
            <a:endParaRPr lang="ko-KR" altLang="en-US" sz="105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01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5BD1753-59FA-4CF0-1169-C2B14B382D18}"/>
              </a:ext>
            </a:extLst>
          </p:cNvPr>
          <p:cNvCxnSpPr>
            <a:cxnSpLocks/>
          </p:cNvCxnSpPr>
          <p:nvPr/>
        </p:nvCxnSpPr>
        <p:spPr>
          <a:xfrm>
            <a:off x="9064358" y="1585418"/>
            <a:ext cx="0" cy="4480560"/>
          </a:xfrm>
          <a:prstGeom prst="straightConnector1">
            <a:avLst/>
          </a:prstGeom>
          <a:ln w="15875">
            <a:solidFill>
              <a:srgbClr val="FFBD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3C5ADDB-7D78-39F1-A9F1-603E10C66327}"/>
              </a:ext>
            </a:extLst>
          </p:cNvPr>
          <p:cNvCxnSpPr>
            <a:cxnSpLocks/>
          </p:cNvCxnSpPr>
          <p:nvPr/>
        </p:nvCxnSpPr>
        <p:spPr>
          <a:xfrm rot="16200000">
            <a:off x="9064358" y="1585419"/>
            <a:ext cx="0" cy="4480560"/>
          </a:xfrm>
          <a:prstGeom prst="straightConnector1">
            <a:avLst/>
          </a:prstGeom>
          <a:ln w="15875">
            <a:solidFill>
              <a:srgbClr val="FFBD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81D21B-E94B-1FBB-7B45-E3AC324D0199}"/>
              </a:ext>
            </a:extLst>
          </p:cNvPr>
          <p:cNvSpPr txBox="1"/>
          <p:nvPr/>
        </p:nvSpPr>
        <p:spPr>
          <a:xfrm>
            <a:off x="6493878" y="3932378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7C8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가벼움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F6E7E-CC24-8049-3F07-71557FB6E63C}"/>
              </a:ext>
            </a:extLst>
          </p:cNvPr>
          <p:cNvSpPr txBox="1"/>
          <p:nvPr/>
        </p:nvSpPr>
        <p:spPr>
          <a:xfrm>
            <a:off x="10979067" y="3932378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7C8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무거움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5094F8-1CE0-FED6-CB10-D42E10F4284F}"/>
              </a:ext>
            </a:extLst>
          </p:cNvPr>
          <p:cNvSpPr txBox="1"/>
          <p:nvPr/>
        </p:nvSpPr>
        <p:spPr>
          <a:xfrm>
            <a:off x="8749397" y="1551029"/>
            <a:ext cx="199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달달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D7F7A5-89BF-3EAA-FD6A-4E91307FE66F}"/>
              </a:ext>
            </a:extLst>
          </p:cNvPr>
          <p:cNvSpPr txBox="1"/>
          <p:nvPr/>
        </p:nvSpPr>
        <p:spPr>
          <a:xfrm>
            <a:off x="8749396" y="5454036"/>
            <a:ext cx="199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7C8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담백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A224BF-7539-BCB2-0C9E-9D72925C2158}"/>
              </a:ext>
            </a:extLst>
          </p:cNvPr>
          <p:cNvSpPr txBox="1"/>
          <p:nvPr/>
        </p:nvSpPr>
        <p:spPr>
          <a:xfrm>
            <a:off x="10344518" y="1720305"/>
            <a:ext cx="13157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케이크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A5A28-5FB3-3710-FFC4-23CB453852AE}"/>
              </a:ext>
            </a:extLst>
          </p:cNvPr>
          <p:cNvSpPr txBox="1"/>
          <p:nvPr/>
        </p:nvSpPr>
        <p:spPr>
          <a:xfrm>
            <a:off x="9572360" y="2324316"/>
            <a:ext cx="107101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타르트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CA83D-E681-A949-7EF1-8A53B4A3A2CF}"/>
              </a:ext>
            </a:extLst>
          </p:cNvPr>
          <p:cNvSpPr txBox="1"/>
          <p:nvPr/>
        </p:nvSpPr>
        <p:spPr>
          <a:xfrm>
            <a:off x="9287893" y="2857640"/>
            <a:ext cx="67731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머핀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C4A8A3-3EFB-E5F2-B583-E242FB3C8E75}"/>
              </a:ext>
            </a:extLst>
          </p:cNvPr>
          <p:cNvSpPr txBox="1"/>
          <p:nvPr/>
        </p:nvSpPr>
        <p:spPr>
          <a:xfrm>
            <a:off x="9064358" y="1904971"/>
            <a:ext cx="67731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도넛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70FAE3-0304-6DB3-35E3-D9E3216FFCDE}"/>
              </a:ext>
            </a:extLst>
          </p:cNvPr>
          <p:cNvSpPr txBox="1"/>
          <p:nvPr/>
        </p:nvSpPr>
        <p:spPr>
          <a:xfrm>
            <a:off x="7469237" y="5117774"/>
            <a:ext cx="13157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소금빵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1BF9C9-F65D-445C-7A9C-DD4ACBB20CA7}"/>
              </a:ext>
            </a:extLst>
          </p:cNvPr>
          <p:cNvSpPr txBox="1"/>
          <p:nvPr/>
        </p:nvSpPr>
        <p:spPr>
          <a:xfrm>
            <a:off x="6604801" y="5729967"/>
            <a:ext cx="13157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식빵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08726C-73A3-FF83-1B01-9589715AE08D}"/>
              </a:ext>
            </a:extLst>
          </p:cNvPr>
          <p:cNvSpPr txBox="1"/>
          <p:nvPr/>
        </p:nvSpPr>
        <p:spPr>
          <a:xfrm>
            <a:off x="6951078" y="4284003"/>
            <a:ext cx="13157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크루와상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0DFD9F-08F1-8B46-4835-FEE002A6A260}"/>
              </a:ext>
            </a:extLst>
          </p:cNvPr>
          <p:cNvSpPr txBox="1"/>
          <p:nvPr/>
        </p:nvSpPr>
        <p:spPr>
          <a:xfrm>
            <a:off x="7857018" y="4025460"/>
            <a:ext cx="13157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크로플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820B8D-8838-0446-AB53-86135A5B4BA4}"/>
              </a:ext>
            </a:extLst>
          </p:cNvPr>
          <p:cNvSpPr txBox="1"/>
          <p:nvPr/>
        </p:nvSpPr>
        <p:spPr>
          <a:xfrm>
            <a:off x="7667102" y="2059736"/>
            <a:ext cx="13157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쿠키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706E5C-B315-8CD2-F1FA-EA8EB2DF7DF3}"/>
              </a:ext>
            </a:extLst>
          </p:cNvPr>
          <p:cNvSpPr txBox="1"/>
          <p:nvPr/>
        </p:nvSpPr>
        <p:spPr>
          <a:xfrm>
            <a:off x="6265277" y="1690404"/>
            <a:ext cx="13157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마카롱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DF9714-DB5B-6259-272B-D2AEBBE94013}"/>
              </a:ext>
            </a:extLst>
          </p:cNvPr>
          <p:cNvSpPr txBox="1"/>
          <p:nvPr/>
        </p:nvSpPr>
        <p:spPr>
          <a:xfrm>
            <a:off x="6732639" y="3207371"/>
            <a:ext cx="13157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까눌레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99F38F-E512-ED8A-CD60-C771D151D515}"/>
              </a:ext>
            </a:extLst>
          </p:cNvPr>
          <p:cNvSpPr txBox="1"/>
          <p:nvPr/>
        </p:nvSpPr>
        <p:spPr>
          <a:xfrm>
            <a:off x="7667102" y="2670750"/>
            <a:ext cx="13157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휘낭시에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F6BBA1-791B-7FA1-5EFA-08DE054667BD}"/>
              </a:ext>
            </a:extLst>
          </p:cNvPr>
          <p:cNvSpPr txBox="1"/>
          <p:nvPr/>
        </p:nvSpPr>
        <p:spPr>
          <a:xfrm>
            <a:off x="7794358" y="3360930"/>
            <a:ext cx="13157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스콘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2C2F6D-D830-049A-A855-2B7269E90D80}"/>
              </a:ext>
            </a:extLst>
          </p:cNvPr>
          <p:cNvSpPr txBox="1"/>
          <p:nvPr/>
        </p:nvSpPr>
        <p:spPr>
          <a:xfrm>
            <a:off x="9187956" y="4024320"/>
            <a:ext cx="163575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그릭요거트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A2D1AB-D61E-3FC4-6D1F-8F23AB85A4B7}"/>
              </a:ext>
            </a:extLst>
          </p:cNvPr>
          <p:cNvSpPr txBox="1"/>
          <p:nvPr/>
        </p:nvSpPr>
        <p:spPr>
          <a:xfrm>
            <a:off x="9210002" y="5623314"/>
            <a:ext cx="9744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베이글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5EDC5C-CB4D-138C-71BE-55C1E8B1D0BD}"/>
              </a:ext>
            </a:extLst>
          </p:cNvPr>
          <p:cNvSpPr txBox="1"/>
          <p:nvPr/>
        </p:nvSpPr>
        <p:spPr>
          <a:xfrm>
            <a:off x="10475304" y="5053928"/>
            <a:ext cx="126791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샌드위치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660835-4EE2-563A-0ABA-94AF5DA3CC37}"/>
              </a:ext>
            </a:extLst>
          </p:cNvPr>
          <p:cNvSpPr txBox="1"/>
          <p:nvPr/>
        </p:nvSpPr>
        <p:spPr>
          <a:xfrm>
            <a:off x="270933" y="237066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  OASIS</a:t>
            </a:r>
            <a:endParaRPr lang="ko-KR" altLang="en-US" sz="1400" dirty="0">
              <a:solidFill>
                <a:srgbClr val="FF7C8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E4A97-67B5-A4A8-5B20-BDF969579F5B}"/>
              </a:ext>
            </a:extLst>
          </p:cNvPr>
          <p:cNvSpPr txBox="1"/>
          <p:nvPr/>
        </p:nvSpPr>
        <p:spPr>
          <a:xfrm>
            <a:off x="270933" y="711762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DESSERTI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2245D-39E9-210D-B55E-63ADACEC48AA}"/>
              </a:ext>
            </a:extLst>
          </p:cNvPr>
          <p:cNvSpPr txBox="1"/>
          <p:nvPr/>
        </p:nvSpPr>
        <p:spPr>
          <a:xfrm>
            <a:off x="5926723" y="656053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14</a:t>
            </a:r>
            <a:endParaRPr lang="ko-KR" altLang="en-US" sz="105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7AA1614-7182-F9A2-5F88-9796CD64641B}"/>
              </a:ext>
            </a:extLst>
          </p:cNvPr>
          <p:cNvCxnSpPr>
            <a:cxnSpLocks/>
          </p:cNvCxnSpPr>
          <p:nvPr/>
        </p:nvCxnSpPr>
        <p:spPr>
          <a:xfrm>
            <a:off x="6096000" y="1323975"/>
            <a:ext cx="0" cy="5114925"/>
          </a:xfrm>
          <a:prstGeom prst="line">
            <a:avLst/>
          </a:prstGeom>
          <a:ln w="9525">
            <a:solidFill>
              <a:srgbClr val="FFBDC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143D8D0-E880-1B74-E1B7-80790B9FD4A4}"/>
              </a:ext>
            </a:extLst>
          </p:cNvPr>
          <p:cNvSpPr txBox="1"/>
          <p:nvPr/>
        </p:nvSpPr>
        <p:spPr>
          <a:xfrm>
            <a:off x="752097" y="4949443"/>
            <a:ext cx="4642617" cy="1024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9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가지의 질문을 통해 사용자의 취향 디저트를 분석함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데이터베이스에 근거하여 사용자의 취향에 맞는 카페를 추천해줌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사용자는 원할 때마다 재검사를 가능함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77707A4-2B54-4EE3-64F2-DF3013100B46}"/>
              </a:ext>
            </a:extLst>
          </p:cNvPr>
          <p:cNvSpPr/>
          <p:nvPr/>
        </p:nvSpPr>
        <p:spPr>
          <a:xfrm>
            <a:off x="1347703" y="1766934"/>
            <a:ext cx="1347741" cy="1347741"/>
          </a:xfrm>
          <a:prstGeom prst="ellipse">
            <a:avLst/>
          </a:prstGeom>
          <a:solidFill>
            <a:srgbClr val="FFB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54741BD-64AC-EE38-902A-E827C0363191}"/>
              </a:ext>
            </a:extLst>
          </p:cNvPr>
          <p:cNvSpPr/>
          <p:nvPr/>
        </p:nvSpPr>
        <p:spPr>
          <a:xfrm>
            <a:off x="3372455" y="1766934"/>
            <a:ext cx="1347741" cy="1347741"/>
          </a:xfrm>
          <a:prstGeom prst="ellipse">
            <a:avLst/>
          </a:prstGeom>
          <a:solidFill>
            <a:srgbClr val="FFB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6C26BA-5F4C-F801-C86A-F5B3ADA0BA88}"/>
              </a:ext>
            </a:extLst>
          </p:cNvPr>
          <p:cNvSpPr txBox="1"/>
          <p:nvPr/>
        </p:nvSpPr>
        <p:spPr>
          <a:xfrm>
            <a:off x="1730468" y="225613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당도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D651AA-92CC-C9BB-2B77-F56BFA8AE45A}"/>
              </a:ext>
            </a:extLst>
          </p:cNvPr>
          <p:cNvSpPr txBox="1"/>
          <p:nvPr/>
        </p:nvSpPr>
        <p:spPr>
          <a:xfrm>
            <a:off x="3655834" y="22561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무게감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49DE2DDD-E86C-F9E8-1CDB-005C21B2DCBF}"/>
              </a:ext>
            </a:extLst>
          </p:cNvPr>
          <p:cNvSpPr/>
          <p:nvPr/>
        </p:nvSpPr>
        <p:spPr>
          <a:xfrm>
            <a:off x="2763122" y="3118463"/>
            <a:ext cx="554961" cy="595320"/>
          </a:xfrm>
          <a:prstGeom prst="downArrow">
            <a:avLst>
              <a:gd name="adj1" fmla="val 39702"/>
              <a:gd name="adj2" fmla="val 50000"/>
            </a:avLst>
          </a:prstGeom>
          <a:solidFill>
            <a:srgbClr val="FF7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2409DF6-98B0-D7CB-EBC6-0CDC5F487AC6}"/>
              </a:ext>
            </a:extLst>
          </p:cNvPr>
          <p:cNvGrpSpPr/>
          <p:nvPr/>
        </p:nvGrpSpPr>
        <p:grpSpPr>
          <a:xfrm>
            <a:off x="477648" y="4061495"/>
            <a:ext cx="1137535" cy="356184"/>
            <a:chOff x="477648" y="4178208"/>
            <a:chExt cx="1137535" cy="356184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A85E5C6-43BF-D345-56A9-24A0B95F0937}"/>
                </a:ext>
              </a:extLst>
            </p:cNvPr>
            <p:cNvSpPr/>
            <p:nvPr/>
          </p:nvSpPr>
          <p:spPr>
            <a:xfrm>
              <a:off x="477648" y="4178208"/>
              <a:ext cx="1137535" cy="356184"/>
            </a:xfrm>
            <a:prstGeom prst="roundRect">
              <a:avLst/>
            </a:prstGeom>
            <a:solidFill>
              <a:srgbClr val="FF9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0F54006-DFBA-1791-28BF-31BA0DAE4A51}"/>
                </a:ext>
              </a:extLst>
            </p:cNvPr>
            <p:cNvSpPr txBox="1"/>
            <p:nvPr/>
          </p:nvSpPr>
          <p:spPr>
            <a:xfrm>
              <a:off x="493219" y="4202412"/>
              <a:ext cx="11063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달달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|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무거움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CDB21C5-7056-703D-DA5A-33C569209809}"/>
              </a:ext>
            </a:extLst>
          </p:cNvPr>
          <p:cNvGrpSpPr/>
          <p:nvPr/>
        </p:nvGrpSpPr>
        <p:grpSpPr>
          <a:xfrm>
            <a:off x="1805878" y="4061495"/>
            <a:ext cx="1137535" cy="356184"/>
            <a:chOff x="477648" y="4178208"/>
            <a:chExt cx="1137535" cy="356184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C875999E-33BF-B1BB-B92A-B6D7C2930178}"/>
                </a:ext>
              </a:extLst>
            </p:cNvPr>
            <p:cNvSpPr/>
            <p:nvPr/>
          </p:nvSpPr>
          <p:spPr>
            <a:xfrm>
              <a:off x="477648" y="4178208"/>
              <a:ext cx="1137535" cy="356184"/>
            </a:xfrm>
            <a:prstGeom prst="roundRect">
              <a:avLst/>
            </a:prstGeom>
            <a:solidFill>
              <a:srgbClr val="FF9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DDC169-0CC7-B00C-3A14-B4AFFCBB09BC}"/>
                </a:ext>
              </a:extLst>
            </p:cNvPr>
            <p:cNvSpPr txBox="1"/>
            <p:nvPr/>
          </p:nvSpPr>
          <p:spPr>
            <a:xfrm>
              <a:off x="493219" y="4202412"/>
              <a:ext cx="11063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달달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|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가벼움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54419AD-37F1-7D3D-4BC7-F5A01782CB03}"/>
              </a:ext>
            </a:extLst>
          </p:cNvPr>
          <p:cNvGrpSpPr/>
          <p:nvPr/>
        </p:nvGrpSpPr>
        <p:grpSpPr>
          <a:xfrm>
            <a:off x="3134108" y="4061495"/>
            <a:ext cx="1137535" cy="356184"/>
            <a:chOff x="477648" y="4178208"/>
            <a:chExt cx="1137535" cy="356184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132A2163-F0BE-6211-E6CB-022264A8BD37}"/>
                </a:ext>
              </a:extLst>
            </p:cNvPr>
            <p:cNvSpPr/>
            <p:nvPr/>
          </p:nvSpPr>
          <p:spPr>
            <a:xfrm>
              <a:off x="477648" y="4178208"/>
              <a:ext cx="1137535" cy="356184"/>
            </a:xfrm>
            <a:prstGeom prst="roundRect">
              <a:avLst/>
            </a:prstGeom>
            <a:solidFill>
              <a:srgbClr val="FF9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78113D2-3136-76C4-77B0-8C9813E0415B}"/>
                </a:ext>
              </a:extLst>
            </p:cNvPr>
            <p:cNvSpPr txBox="1"/>
            <p:nvPr/>
          </p:nvSpPr>
          <p:spPr>
            <a:xfrm>
              <a:off x="493219" y="4202412"/>
              <a:ext cx="11063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담백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|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무거움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0370EFE-F1A3-DBC7-4478-35898B04C2BC}"/>
              </a:ext>
            </a:extLst>
          </p:cNvPr>
          <p:cNvGrpSpPr/>
          <p:nvPr/>
        </p:nvGrpSpPr>
        <p:grpSpPr>
          <a:xfrm>
            <a:off x="4462337" y="4061495"/>
            <a:ext cx="1137535" cy="356184"/>
            <a:chOff x="477648" y="4178208"/>
            <a:chExt cx="1137535" cy="356184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0969C8D5-E9EF-42F2-396D-E6CA99D440EE}"/>
                </a:ext>
              </a:extLst>
            </p:cNvPr>
            <p:cNvSpPr/>
            <p:nvPr/>
          </p:nvSpPr>
          <p:spPr>
            <a:xfrm>
              <a:off x="477648" y="4178208"/>
              <a:ext cx="1137535" cy="356184"/>
            </a:xfrm>
            <a:prstGeom prst="roundRect">
              <a:avLst/>
            </a:prstGeom>
            <a:solidFill>
              <a:srgbClr val="FF9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B0DE292-465B-68AF-9D61-A928D04A9AC7}"/>
                </a:ext>
              </a:extLst>
            </p:cNvPr>
            <p:cNvSpPr txBox="1"/>
            <p:nvPr/>
          </p:nvSpPr>
          <p:spPr>
            <a:xfrm>
              <a:off x="493219" y="4202412"/>
              <a:ext cx="11063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담백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|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가벼움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9818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D73E6F-F739-5DCF-94C8-EB6898FB22D6}"/>
              </a:ext>
            </a:extLst>
          </p:cNvPr>
          <p:cNvSpPr txBox="1"/>
          <p:nvPr/>
        </p:nvSpPr>
        <p:spPr>
          <a:xfrm>
            <a:off x="5814513" y="2743201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Min Sans ExtraBold" pitchFamily="50" charset="0"/>
                <a:ea typeface="Min Sans ExtraBold" pitchFamily="50" charset="0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Min Sans ExtraBold" pitchFamily="50" charset="0"/>
              <a:ea typeface="Min Sans Extra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8DD49-C663-F78E-8E32-C9670DAB509E}"/>
              </a:ext>
            </a:extLst>
          </p:cNvPr>
          <p:cNvSpPr txBox="1"/>
          <p:nvPr/>
        </p:nvSpPr>
        <p:spPr>
          <a:xfrm>
            <a:off x="5291934" y="3208866"/>
            <a:ext cx="1608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UI/UX</a:t>
            </a:r>
            <a:endParaRPr lang="ko-KR" altLang="en-US" sz="40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06B5EB-7B58-C94D-CB5C-F9E7F2651286}"/>
              </a:ext>
            </a:extLst>
          </p:cNvPr>
          <p:cNvCxnSpPr>
            <a:cxnSpLocks/>
          </p:cNvCxnSpPr>
          <p:nvPr/>
        </p:nvCxnSpPr>
        <p:spPr>
          <a:xfrm>
            <a:off x="5866606" y="4127505"/>
            <a:ext cx="4587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89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D4B43C-23E5-0C7D-919F-AE8CDCB86900}"/>
              </a:ext>
            </a:extLst>
          </p:cNvPr>
          <p:cNvSpPr txBox="1"/>
          <p:nvPr/>
        </p:nvSpPr>
        <p:spPr>
          <a:xfrm>
            <a:off x="270933" y="237066"/>
            <a:ext cx="984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04  UI/UX</a:t>
            </a:r>
            <a:endParaRPr lang="ko-KR" altLang="en-US" sz="1400" dirty="0">
              <a:solidFill>
                <a:srgbClr val="FF7C8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7D61A8-0A71-55AC-87E8-54F01377C89B}"/>
              </a:ext>
            </a:extLst>
          </p:cNvPr>
          <p:cNvGrpSpPr/>
          <p:nvPr/>
        </p:nvGrpSpPr>
        <p:grpSpPr>
          <a:xfrm>
            <a:off x="6523263" y="1406333"/>
            <a:ext cx="4317128" cy="4568020"/>
            <a:chOff x="1025069" y="1416098"/>
            <a:chExt cx="4317128" cy="45680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AA37D7-A931-A965-C5CC-CEF806B0B92A}"/>
                </a:ext>
              </a:extLst>
            </p:cNvPr>
            <p:cNvSpPr txBox="1"/>
            <p:nvPr/>
          </p:nvSpPr>
          <p:spPr>
            <a:xfrm>
              <a:off x="1025069" y="1416098"/>
              <a:ext cx="1704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latin typeface="Cooper Black" panose="0208090404030B020404" pitchFamily="18" charset="0"/>
                  <a:ea typeface="G마켓 산스 TTF Medium" panose="02000000000000000000" pitchFamily="2" charset="-127"/>
                  <a:cs typeface="Pretendard SemiBold" panose="02000703000000020004" pitchFamily="50" charset="-127"/>
                </a:rPr>
                <a:t>Typography</a:t>
              </a:r>
              <a:endParaRPr lang="ko-KR" altLang="en-US" dirty="0">
                <a:latin typeface="Cooper Black" panose="0208090404030B020404" pitchFamily="18" charset="0"/>
                <a:ea typeface="G마켓 산스 TTF Medium" panose="02000000000000000000" pitchFamily="2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B2955D-4B99-5D4B-BF39-554A9185287D}"/>
                </a:ext>
              </a:extLst>
            </p:cNvPr>
            <p:cNvSpPr txBox="1"/>
            <p:nvPr/>
          </p:nvSpPr>
          <p:spPr>
            <a:xfrm>
              <a:off x="1025069" y="2047169"/>
              <a:ext cx="1468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Noto sans KR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EA7219-18BE-0C72-3F83-6DC74010F149}"/>
                </a:ext>
              </a:extLst>
            </p:cNvPr>
            <p:cNvSpPr txBox="1"/>
            <p:nvPr/>
          </p:nvSpPr>
          <p:spPr>
            <a:xfrm>
              <a:off x="2848854" y="2047169"/>
              <a:ext cx="373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C3EE23-55A1-5E7D-8542-E9F1EB407759}"/>
                </a:ext>
              </a:extLst>
            </p:cNvPr>
            <p:cNvSpPr txBox="1"/>
            <p:nvPr/>
          </p:nvSpPr>
          <p:spPr>
            <a:xfrm>
              <a:off x="2789819" y="2385723"/>
              <a:ext cx="5052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Light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C6BD35-FEDE-F7AF-DEDC-C04A3B777096}"/>
                </a:ext>
              </a:extLst>
            </p:cNvPr>
            <p:cNvSpPr txBox="1"/>
            <p:nvPr/>
          </p:nvSpPr>
          <p:spPr>
            <a:xfrm>
              <a:off x="3514932" y="2047169"/>
              <a:ext cx="373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76B39A-16C5-6A17-797F-78EE3A74491E}"/>
                </a:ext>
              </a:extLst>
            </p:cNvPr>
            <p:cNvSpPr txBox="1"/>
            <p:nvPr/>
          </p:nvSpPr>
          <p:spPr>
            <a:xfrm>
              <a:off x="3341182" y="2385723"/>
              <a:ext cx="6928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Regular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208BAB-E76D-BEA6-611F-B09C4F731B84}"/>
                </a:ext>
              </a:extLst>
            </p:cNvPr>
            <p:cNvSpPr txBox="1"/>
            <p:nvPr/>
          </p:nvSpPr>
          <p:spPr>
            <a:xfrm>
              <a:off x="4154115" y="2047169"/>
              <a:ext cx="373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가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4D57E3-37A6-8900-AC20-6C80E6BF657C}"/>
                </a:ext>
              </a:extLst>
            </p:cNvPr>
            <p:cNvSpPr txBox="1"/>
            <p:nvPr/>
          </p:nvSpPr>
          <p:spPr>
            <a:xfrm>
              <a:off x="3993748" y="2385723"/>
              <a:ext cx="7312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Medium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1CC9A3-6DF5-CF23-55EC-28779C72AB8A}"/>
                </a:ext>
              </a:extLst>
            </p:cNvPr>
            <p:cNvSpPr txBox="1"/>
            <p:nvPr/>
          </p:nvSpPr>
          <p:spPr>
            <a:xfrm>
              <a:off x="4793297" y="2047169"/>
              <a:ext cx="373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가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F67057-8DFE-C3A1-979A-BE12C21AB67A}"/>
                </a:ext>
              </a:extLst>
            </p:cNvPr>
            <p:cNvSpPr txBox="1"/>
            <p:nvPr/>
          </p:nvSpPr>
          <p:spPr>
            <a:xfrm>
              <a:off x="4742298" y="2385723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Bold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C884CE-5BCE-E2DA-4B59-E69D6B0F5F94}"/>
                </a:ext>
              </a:extLst>
            </p:cNvPr>
            <p:cNvSpPr txBox="1"/>
            <p:nvPr/>
          </p:nvSpPr>
          <p:spPr>
            <a:xfrm>
              <a:off x="1025069" y="3321011"/>
              <a:ext cx="122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latin typeface="Cooper Black" panose="0208090404030B020404" pitchFamily="18" charset="0"/>
                  <a:ea typeface="G마켓 산스 TTF Medium" panose="02000000000000000000" pitchFamily="2" charset="-127"/>
                  <a:cs typeface="Pretendard SemiBold" panose="02000703000000020004" pitchFamily="50" charset="-127"/>
                </a:rPr>
                <a:t>Colors</a:t>
              </a:r>
              <a:endParaRPr lang="ko-KR" altLang="en-US" dirty="0">
                <a:latin typeface="Cooper Black" panose="0208090404030B020404" pitchFamily="18" charset="0"/>
                <a:ea typeface="G마켓 산스 TTF Medium" panose="02000000000000000000" pitchFamily="2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61A0646-D6D0-F407-9710-76C2DE885BAF}"/>
                </a:ext>
              </a:extLst>
            </p:cNvPr>
            <p:cNvSpPr/>
            <p:nvPr/>
          </p:nvSpPr>
          <p:spPr>
            <a:xfrm>
              <a:off x="1174700" y="3956505"/>
              <a:ext cx="925456" cy="925456"/>
            </a:xfrm>
            <a:prstGeom prst="ellipse">
              <a:avLst/>
            </a:prstGeom>
            <a:solidFill>
              <a:srgbClr val="FF7C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0A9E752-AA83-B3EF-84FB-E69FA88FD008}"/>
                </a:ext>
              </a:extLst>
            </p:cNvPr>
            <p:cNvSpPr/>
            <p:nvPr/>
          </p:nvSpPr>
          <p:spPr>
            <a:xfrm>
              <a:off x="2255380" y="3956505"/>
              <a:ext cx="925456" cy="925456"/>
            </a:xfrm>
            <a:prstGeom prst="ellipse">
              <a:avLst/>
            </a:prstGeom>
            <a:solidFill>
              <a:srgbClr val="FF9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51A8CD-54D1-9BC5-2A39-53050ADF9BBA}"/>
                </a:ext>
              </a:extLst>
            </p:cNvPr>
            <p:cNvSpPr/>
            <p:nvPr/>
          </p:nvSpPr>
          <p:spPr>
            <a:xfrm>
              <a:off x="3336061" y="3956505"/>
              <a:ext cx="925456" cy="925456"/>
            </a:xfrm>
            <a:prstGeom prst="ellipse">
              <a:avLst/>
            </a:prstGeom>
            <a:solidFill>
              <a:srgbClr val="FFBD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97F11CF-0130-1003-32E2-DBB1CAB4E5E8}"/>
                </a:ext>
              </a:extLst>
            </p:cNvPr>
            <p:cNvSpPr/>
            <p:nvPr/>
          </p:nvSpPr>
          <p:spPr>
            <a:xfrm>
              <a:off x="4416741" y="3956505"/>
              <a:ext cx="925456" cy="925456"/>
            </a:xfrm>
            <a:prstGeom prst="ellipse">
              <a:avLst/>
            </a:prstGeom>
            <a:solidFill>
              <a:srgbClr val="FFDD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910B2C2-53A7-7B83-DE37-E004AD9042D4}"/>
                </a:ext>
              </a:extLst>
            </p:cNvPr>
            <p:cNvSpPr/>
            <p:nvPr/>
          </p:nvSpPr>
          <p:spPr>
            <a:xfrm>
              <a:off x="4416741" y="5058662"/>
              <a:ext cx="925456" cy="925456"/>
            </a:xfrm>
            <a:prstGeom prst="ellipse">
              <a:avLst/>
            </a:prstGeom>
            <a:solidFill>
              <a:srgbClr val="FF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BEEAE69-77A3-E73A-8FAD-C9D4C057CF1B}"/>
                </a:ext>
              </a:extLst>
            </p:cNvPr>
            <p:cNvSpPr/>
            <p:nvPr/>
          </p:nvSpPr>
          <p:spPr>
            <a:xfrm>
              <a:off x="1174700" y="5058662"/>
              <a:ext cx="925456" cy="92545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6B3381F-4DC6-CCB7-78BD-ED24BC454697}"/>
                </a:ext>
              </a:extLst>
            </p:cNvPr>
            <p:cNvSpPr/>
            <p:nvPr/>
          </p:nvSpPr>
          <p:spPr>
            <a:xfrm>
              <a:off x="2255380" y="5058662"/>
              <a:ext cx="925456" cy="925456"/>
            </a:xfrm>
            <a:prstGeom prst="ellipse">
              <a:avLst/>
            </a:prstGeom>
            <a:solidFill>
              <a:srgbClr val="E3E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C520726-1E11-3D10-C691-FDF578A98420}"/>
                </a:ext>
              </a:extLst>
            </p:cNvPr>
            <p:cNvSpPr/>
            <p:nvPr/>
          </p:nvSpPr>
          <p:spPr>
            <a:xfrm>
              <a:off x="3340360" y="5058662"/>
              <a:ext cx="925456" cy="925456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BD338E-2CBE-E7DF-37A4-D1451233F255}"/>
                </a:ext>
              </a:extLst>
            </p:cNvPr>
            <p:cNvSpPr txBox="1"/>
            <p:nvPr/>
          </p:nvSpPr>
          <p:spPr>
            <a:xfrm>
              <a:off x="1233311" y="4288251"/>
              <a:ext cx="8082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#FF7C88</a:t>
              </a:r>
              <a:endPara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3F054D-E07F-D5CE-A062-70ADB2905F4B}"/>
                </a:ext>
              </a:extLst>
            </p:cNvPr>
            <p:cNvSpPr txBox="1"/>
            <p:nvPr/>
          </p:nvSpPr>
          <p:spPr>
            <a:xfrm>
              <a:off x="2313991" y="4288251"/>
              <a:ext cx="8082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#FF9FA7</a:t>
              </a:r>
              <a:endPara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A96A23-7E68-615C-1C0E-1A0B1A2BFAA8}"/>
                </a:ext>
              </a:extLst>
            </p:cNvPr>
            <p:cNvSpPr txBox="1"/>
            <p:nvPr/>
          </p:nvSpPr>
          <p:spPr>
            <a:xfrm>
              <a:off x="3375436" y="4288251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#FFBDC3</a:t>
              </a:r>
              <a:endPara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BDED80-2AFF-DC64-FA06-AD99B8E30CF0}"/>
                </a:ext>
              </a:extLst>
            </p:cNvPr>
            <p:cNvSpPr txBox="1"/>
            <p:nvPr/>
          </p:nvSpPr>
          <p:spPr>
            <a:xfrm>
              <a:off x="4456116" y="4288251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#FFDDE0</a:t>
              </a:r>
              <a:endPara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864CFC-DF98-C9BD-6E3D-50352FF868EB}"/>
                </a:ext>
              </a:extLst>
            </p:cNvPr>
            <p:cNvSpPr txBox="1"/>
            <p:nvPr/>
          </p:nvSpPr>
          <p:spPr>
            <a:xfrm>
              <a:off x="4484970" y="5382890"/>
              <a:ext cx="7889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#FFF4F4</a:t>
              </a:r>
              <a:endPara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FF8540-5A61-D44D-1A82-F62C6F2BA5C8}"/>
                </a:ext>
              </a:extLst>
            </p:cNvPr>
            <p:cNvSpPr txBox="1"/>
            <p:nvPr/>
          </p:nvSpPr>
          <p:spPr>
            <a:xfrm>
              <a:off x="3362102" y="538289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#EDEDED</a:t>
              </a:r>
              <a:endPara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5403A2-1469-C82D-1F9F-2FA12BF29622}"/>
                </a:ext>
              </a:extLst>
            </p:cNvPr>
            <p:cNvSpPr txBox="1"/>
            <p:nvPr/>
          </p:nvSpPr>
          <p:spPr>
            <a:xfrm>
              <a:off x="2310785" y="5382890"/>
              <a:ext cx="8146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#E3E3E3</a:t>
              </a:r>
              <a:endPara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F02923-6A04-F412-7BEC-9F8250EB42D6}"/>
                </a:ext>
              </a:extLst>
            </p:cNvPr>
            <p:cNvSpPr txBox="1"/>
            <p:nvPr/>
          </p:nvSpPr>
          <p:spPr>
            <a:xfrm>
              <a:off x="1230105" y="5382890"/>
              <a:ext cx="8146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#000000</a:t>
              </a:r>
              <a:endParaRPr lang="ko-KR" altLang="en-US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6BC6F1-EEC2-997C-E258-6D2A9153F297}"/>
              </a:ext>
            </a:extLst>
          </p:cNvPr>
          <p:cNvSpPr txBox="1"/>
          <p:nvPr/>
        </p:nvSpPr>
        <p:spPr>
          <a:xfrm>
            <a:off x="5926723" y="656053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16</a:t>
            </a:r>
            <a:endParaRPr lang="ko-KR" altLang="en-US" sz="105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172837D-D263-AB98-505F-FD9AFF1D8D5D}"/>
              </a:ext>
            </a:extLst>
          </p:cNvPr>
          <p:cNvGrpSpPr/>
          <p:nvPr/>
        </p:nvGrpSpPr>
        <p:grpSpPr>
          <a:xfrm>
            <a:off x="936610" y="1406333"/>
            <a:ext cx="4612848" cy="4151682"/>
            <a:chOff x="6389913" y="1416098"/>
            <a:chExt cx="4612848" cy="415168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04DA12-730C-49A2-74C3-1FAC1BE1F780}"/>
                </a:ext>
              </a:extLst>
            </p:cNvPr>
            <p:cNvSpPr txBox="1"/>
            <p:nvPr/>
          </p:nvSpPr>
          <p:spPr>
            <a:xfrm>
              <a:off x="6389914" y="1416098"/>
              <a:ext cx="1338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latin typeface="Cooper Black" panose="0208090404030B020404" pitchFamily="18" charset="0"/>
                  <a:ea typeface="G마켓 산스 TTF Medium" panose="02000000000000000000" pitchFamily="2" charset="-127"/>
                  <a:cs typeface="Pretendard SemiBold" panose="02000703000000020004" pitchFamily="50" charset="-127"/>
                </a:rPr>
                <a:t>Concept</a:t>
              </a:r>
              <a:endParaRPr lang="ko-KR" altLang="en-US" dirty="0">
                <a:latin typeface="Cooper Black" panose="0208090404030B020404" pitchFamily="18" charset="0"/>
                <a:ea typeface="G마켓 산스 TTF Medium" panose="02000000000000000000" pitchFamily="2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935CFC-FBC2-73D2-16FE-8EA6BBDE4BD9}"/>
                </a:ext>
              </a:extLst>
            </p:cNvPr>
            <p:cNvSpPr txBox="1"/>
            <p:nvPr/>
          </p:nvSpPr>
          <p:spPr>
            <a:xfrm>
              <a:off x="6389913" y="3321011"/>
              <a:ext cx="2275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latin typeface="Cooper Black" panose="0208090404030B020404" pitchFamily="18" charset="0"/>
                  <a:ea typeface="G마켓 산스 TTF Medium" panose="02000000000000000000" pitchFamily="2" charset="-127"/>
                  <a:cs typeface="Pretendard SemiBold" panose="02000703000000020004" pitchFamily="50" charset="-127"/>
                </a:rPr>
                <a:t>Design Keyword</a:t>
              </a:r>
              <a:endParaRPr lang="ko-KR" altLang="en-US" dirty="0">
                <a:latin typeface="Cooper Black" panose="0208090404030B020404" pitchFamily="18" charset="0"/>
                <a:ea typeface="G마켓 산스 TTF Medium" panose="02000000000000000000" pitchFamily="2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536C05C-D7CD-78ED-79BA-463321BB582A}"/>
                </a:ext>
              </a:extLst>
            </p:cNvPr>
            <p:cNvSpPr/>
            <p:nvPr/>
          </p:nvSpPr>
          <p:spPr>
            <a:xfrm>
              <a:off x="6430723" y="4196142"/>
              <a:ext cx="1371638" cy="137163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D3752A7-381B-13D4-7746-95170DF20765}"/>
                </a:ext>
              </a:extLst>
            </p:cNvPr>
            <p:cNvSpPr/>
            <p:nvPr/>
          </p:nvSpPr>
          <p:spPr>
            <a:xfrm>
              <a:off x="8030923" y="4196142"/>
              <a:ext cx="1371638" cy="137163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8C05BDB-F176-8DB1-BA08-4D986D79C2F0}"/>
                </a:ext>
              </a:extLst>
            </p:cNvPr>
            <p:cNvSpPr/>
            <p:nvPr/>
          </p:nvSpPr>
          <p:spPr>
            <a:xfrm>
              <a:off x="9631123" y="4164266"/>
              <a:ext cx="1371638" cy="137163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CCB74B-1984-80EA-C351-EB618F1897BC}"/>
                </a:ext>
              </a:extLst>
            </p:cNvPr>
            <p:cNvSpPr txBox="1"/>
            <p:nvPr/>
          </p:nvSpPr>
          <p:spPr>
            <a:xfrm>
              <a:off x="6590010" y="4736734"/>
              <a:ext cx="1050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Adorable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D279A88-E012-A96A-D5ED-549631DAE839}"/>
                </a:ext>
              </a:extLst>
            </p:cNvPr>
            <p:cNvSpPr txBox="1"/>
            <p:nvPr/>
          </p:nvSpPr>
          <p:spPr>
            <a:xfrm>
              <a:off x="8368730" y="4736734"/>
              <a:ext cx="724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Taste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DADBF0-209E-A413-4882-E3FE198ADCCC}"/>
                </a:ext>
              </a:extLst>
            </p:cNvPr>
            <p:cNvSpPr txBox="1"/>
            <p:nvPr/>
          </p:nvSpPr>
          <p:spPr>
            <a:xfrm>
              <a:off x="9920840" y="4736734"/>
              <a:ext cx="8306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Simple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1721ED3-3C06-EF38-45E1-1D03A05AE67F}"/>
                </a:ext>
              </a:extLst>
            </p:cNvPr>
            <p:cNvCxnSpPr>
              <a:cxnSpLocks/>
            </p:cNvCxnSpPr>
            <p:nvPr/>
          </p:nvCxnSpPr>
          <p:spPr>
            <a:xfrm>
              <a:off x="7802361" y="4881961"/>
              <a:ext cx="228562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AB95B20-6569-A7AE-A683-3D3F26E70410}"/>
                </a:ext>
              </a:extLst>
            </p:cNvPr>
            <p:cNvCxnSpPr>
              <a:cxnSpLocks/>
            </p:cNvCxnSpPr>
            <p:nvPr/>
          </p:nvCxnSpPr>
          <p:spPr>
            <a:xfrm>
              <a:off x="9402561" y="4881961"/>
              <a:ext cx="228562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707321-922F-9455-3C3B-C9A165F22B54}"/>
                </a:ext>
              </a:extLst>
            </p:cNvPr>
            <p:cNvSpPr txBox="1"/>
            <p:nvPr/>
          </p:nvSpPr>
          <p:spPr>
            <a:xfrm>
              <a:off x="6389913" y="2047169"/>
              <a:ext cx="4538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20~30</a:t>
              </a:r>
              <a:r>
                <a:rPr lang="ko-KR" altLang="en-US" sz="1400" dirty="0"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대 여성을 타깃으로 하여 디저트가 주는 아기자기하고</a:t>
              </a:r>
              <a:endPara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  <a:p>
              <a:r>
                <a:rPr lang="ko-KR" altLang="en-US" sz="1400" dirty="0"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귀여운</a:t>
              </a:r>
              <a:r>
                <a:rPr lang="en-US" altLang="ko-KR" sz="1400" dirty="0"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ko-KR" altLang="en-US" sz="1400" dirty="0"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느낌과 깔끔한 레이아웃으로</a:t>
              </a:r>
              <a:r>
                <a:rPr lang="en-US" altLang="ko-KR" sz="1400" dirty="0"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ko-KR" altLang="en-US" sz="1400" dirty="0"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구성되어 있음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36C52C6-2721-316E-2BB1-0A85F7580DC9}"/>
              </a:ext>
            </a:extLst>
          </p:cNvPr>
          <p:cNvSpPr txBox="1"/>
          <p:nvPr/>
        </p:nvSpPr>
        <p:spPr>
          <a:xfrm>
            <a:off x="270933" y="711762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Design sheet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21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90283A1-87CB-EA40-6CA8-C1E11315D5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7582" y="2966647"/>
            <a:ext cx="1971918" cy="1717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8C73A2-73F1-8099-1FD8-55A80A4F535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1691" y="2722972"/>
            <a:ext cx="2443858" cy="1961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099C87-09F9-EFE4-DFD7-4E7CAD0C055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5463" y="2831043"/>
            <a:ext cx="2272725" cy="17253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B34D3D-C4A6-6298-F35E-3509E62B262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9168" y="2831043"/>
            <a:ext cx="2272725" cy="172644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DCC6A09-B447-0E60-0EF8-B433C69C53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1" t="16190" r="15238" b="19943"/>
          <a:stretch/>
        </p:blipFill>
        <p:spPr>
          <a:xfrm>
            <a:off x="4454791" y="1921807"/>
            <a:ext cx="3243943" cy="30143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BE9D21-71F3-E71B-3067-6403D1D5DF59}"/>
              </a:ext>
            </a:extLst>
          </p:cNvPr>
          <p:cNvSpPr txBox="1"/>
          <p:nvPr/>
        </p:nvSpPr>
        <p:spPr>
          <a:xfrm>
            <a:off x="5686272" y="50455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빵식이</a:t>
            </a:r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C8444-F5DC-A4BA-EED0-DD2EBBAFE79F}"/>
              </a:ext>
            </a:extLst>
          </p:cNvPr>
          <p:cNvSpPr txBox="1"/>
          <p:nvPr/>
        </p:nvSpPr>
        <p:spPr>
          <a:xfrm>
            <a:off x="5926723" y="656053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9A404-F0F3-CF99-8033-CC719D640FFF}"/>
              </a:ext>
            </a:extLst>
          </p:cNvPr>
          <p:cNvSpPr txBox="1"/>
          <p:nvPr/>
        </p:nvSpPr>
        <p:spPr>
          <a:xfrm>
            <a:off x="270933" y="237066"/>
            <a:ext cx="984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04  UI/UX</a:t>
            </a:r>
            <a:endParaRPr lang="ko-KR" altLang="en-US" sz="1400" dirty="0">
              <a:solidFill>
                <a:srgbClr val="FF7C8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B960F6-BFF1-1E6D-61FF-BB0D2CF9C9A9}"/>
              </a:ext>
            </a:extLst>
          </p:cNvPr>
          <p:cNvSpPr txBox="1"/>
          <p:nvPr/>
        </p:nvSpPr>
        <p:spPr>
          <a:xfrm>
            <a:off x="270933" y="711762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마스코트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B28CB1-453A-A982-5FB6-BF5B1AE6B2FE}"/>
              </a:ext>
            </a:extLst>
          </p:cNvPr>
          <p:cNvSpPr txBox="1"/>
          <p:nvPr/>
        </p:nvSpPr>
        <p:spPr>
          <a:xfrm>
            <a:off x="3795531" y="5475158"/>
            <a:ext cx="4600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마스코트인 </a:t>
            </a: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빵식이를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Desserti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검사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디저트 추천 등에 이용하여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사용자들에게 보다 쉽고 눈에 들어올 수 있도록 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4DB34B-0463-1B60-850B-48E771DBBC35}"/>
              </a:ext>
            </a:extLst>
          </p:cNvPr>
          <p:cNvSpPr/>
          <p:nvPr/>
        </p:nvSpPr>
        <p:spPr>
          <a:xfrm>
            <a:off x="1657350" y="4314825"/>
            <a:ext cx="457200" cy="241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85D6BB-043C-0732-4379-647A1D511127}"/>
              </a:ext>
            </a:extLst>
          </p:cNvPr>
          <p:cNvSpPr/>
          <p:nvPr/>
        </p:nvSpPr>
        <p:spPr>
          <a:xfrm>
            <a:off x="3331806" y="4359427"/>
            <a:ext cx="457200" cy="241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F34E61-B9E7-114B-B4D3-2757F2272166}"/>
              </a:ext>
            </a:extLst>
          </p:cNvPr>
          <p:cNvSpPr/>
          <p:nvPr/>
        </p:nvSpPr>
        <p:spPr>
          <a:xfrm>
            <a:off x="8071134" y="4435627"/>
            <a:ext cx="457200" cy="241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6E958C-92B0-3488-40E9-87F66A40075A}"/>
              </a:ext>
            </a:extLst>
          </p:cNvPr>
          <p:cNvSpPr/>
          <p:nvPr/>
        </p:nvSpPr>
        <p:spPr>
          <a:xfrm>
            <a:off x="9820957" y="4446308"/>
            <a:ext cx="457200" cy="241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34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6D6083D-83D7-7A9E-95E2-D36BEB602EEB}"/>
              </a:ext>
            </a:extLst>
          </p:cNvPr>
          <p:cNvCxnSpPr>
            <a:stCxn id="3" idx="2"/>
            <a:endCxn id="28" idx="0"/>
          </p:cNvCxnSpPr>
          <p:nvPr/>
        </p:nvCxnSpPr>
        <p:spPr>
          <a:xfrm>
            <a:off x="2274878" y="3587262"/>
            <a:ext cx="1" cy="1928035"/>
          </a:xfrm>
          <a:prstGeom prst="line">
            <a:avLst/>
          </a:prstGeom>
          <a:ln w="22225">
            <a:solidFill>
              <a:srgbClr val="FFBD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BC8444-F5DC-A4BA-EED0-DD2EBBAFE79F}"/>
              </a:ext>
            </a:extLst>
          </p:cNvPr>
          <p:cNvSpPr txBox="1"/>
          <p:nvPr/>
        </p:nvSpPr>
        <p:spPr>
          <a:xfrm>
            <a:off x="5926723" y="656053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9A404-F0F3-CF99-8033-CC719D640FFF}"/>
              </a:ext>
            </a:extLst>
          </p:cNvPr>
          <p:cNvSpPr txBox="1"/>
          <p:nvPr/>
        </p:nvSpPr>
        <p:spPr>
          <a:xfrm>
            <a:off x="270933" y="237066"/>
            <a:ext cx="984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04  UI/UX</a:t>
            </a:r>
            <a:endParaRPr lang="ko-KR" altLang="en-US" sz="1400" dirty="0">
              <a:solidFill>
                <a:srgbClr val="FF7C8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B960F6-BFF1-1E6D-61FF-BB0D2CF9C9A9}"/>
              </a:ext>
            </a:extLst>
          </p:cNvPr>
          <p:cNvSpPr txBox="1"/>
          <p:nvPr/>
        </p:nvSpPr>
        <p:spPr>
          <a:xfrm>
            <a:off x="270933" y="711762"/>
            <a:ext cx="151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화면흐름도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F96EC91-499C-D010-157C-7B7431627055}"/>
              </a:ext>
            </a:extLst>
          </p:cNvPr>
          <p:cNvSpPr/>
          <p:nvPr/>
        </p:nvSpPr>
        <p:spPr>
          <a:xfrm>
            <a:off x="1517299" y="2954215"/>
            <a:ext cx="1515158" cy="633047"/>
          </a:xfrm>
          <a:prstGeom prst="roundRect">
            <a:avLst>
              <a:gd name="adj" fmla="val 9524"/>
            </a:avLst>
          </a:prstGeom>
          <a:solidFill>
            <a:srgbClr val="FF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47ED32-2D44-8102-19AC-CADFFACD5846}"/>
              </a:ext>
            </a:extLst>
          </p:cNvPr>
          <p:cNvSpPr txBox="1"/>
          <p:nvPr/>
        </p:nvSpPr>
        <p:spPr>
          <a:xfrm>
            <a:off x="1802633" y="3090446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화면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A0DC9DF-6A2E-14C3-AD16-F01BDB7B118A}"/>
              </a:ext>
            </a:extLst>
          </p:cNvPr>
          <p:cNvSpPr/>
          <p:nvPr/>
        </p:nvSpPr>
        <p:spPr>
          <a:xfrm>
            <a:off x="4232022" y="1592510"/>
            <a:ext cx="1515158" cy="633047"/>
          </a:xfrm>
          <a:prstGeom prst="roundRect">
            <a:avLst>
              <a:gd name="adj" fmla="val 9524"/>
            </a:avLst>
          </a:prstGeom>
          <a:solidFill>
            <a:srgbClr val="FF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84ADDAA-9657-0F4B-1CC8-8CCCF89182E2}"/>
              </a:ext>
            </a:extLst>
          </p:cNvPr>
          <p:cNvSpPr/>
          <p:nvPr/>
        </p:nvSpPr>
        <p:spPr>
          <a:xfrm>
            <a:off x="4232022" y="2305712"/>
            <a:ext cx="1515158" cy="633047"/>
          </a:xfrm>
          <a:prstGeom prst="roundRect">
            <a:avLst>
              <a:gd name="adj" fmla="val 9524"/>
            </a:avLst>
          </a:prstGeom>
          <a:solidFill>
            <a:srgbClr val="FF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D5B4AD-9FA2-835C-0199-DAE181BE59F2}"/>
              </a:ext>
            </a:extLst>
          </p:cNvPr>
          <p:cNvSpPr/>
          <p:nvPr/>
        </p:nvSpPr>
        <p:spPr>
          <a:xfrm>
            <a:off x="4232022" y="3018914"/>
            <a:ext cx="1515158" cy="633047"/>
          </a:xfrm>
          <a:prstGeom prst="roundRect">
            <a:avLst>
              <a:gd name="adj" fmla="val 9524"/>
            </a:avLst>
          </a:prstGeom>
          <a:solidFill>
            <a:srgbClr val="FF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CA6BFF2-F1E6-9C03-71CE-70F6D54DB9B9}"/>
              </a:ext>
            </a:extLst>
          </p:cNvPr>
          <p:cNvSpPr/>
          <p:nvPr/>
        </p:nvSpPr>
        <p:spPr>
          <a:xfrm>
            <a:off x="4232022" y="3732116"/>
            <a:ext cx="1515158" cy="633047"/>
          </a:xfrm>
          <a:prstGeom prst="roundRect">
            <a:avLst>
              <a:gd name="adj" fmla="val 9524"/>
            </a:avLst>
          </a:prstGeom>
          <a:solidFill>
            <a:srgbClr val="FF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41760B9-3342-2396-CB25-B105F8ADCF33}"/>
              </a:ext>
            </a:extLst>
          </p:cNvPr>
          <p:cNvSpPr/>
          <p:nvPr/>
        </p:nvSpPr>
        <p:spPr>
          <a:xfrm>
            <a:off x="4232022" y="4445320"/>
            <a:ext cx="1515158" cy="633047"/>
          </a:xfrm>
          <a:prstGeom prst="roundRect">
            <a:avLst>
              <a:gd name="adj" fmla="val 9524"/>
            </a:avLst>
          </a:prstGeom>
          <a:solidFill>
            <a:srgbClr val="FF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DAD21-F5C2-0667-F433-801D62106D44}"/>
              </a:ext>
            </a:extLst>
          </p:cNvPr>
          <p:cNvSpPr txBox="1"/>
          <p:nvPr/>
        </p:nvSpPr>
        <p:spPr>
          <a:xfrm>
            <a:off x="4518866" y="1739756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카페 검색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B25A4D-CC08-E707-1EB2-49A20C9C805C}"/>
              </a:ext>
            </a:extLst>
          </p:cNvPr>
          <p:cNvSpPr txBox="1"/>
          <p:nvPr/>
        </p:nvSpPr>
        <p:spPr>
          <a:xfrm>
            <a:off x="4542911" y="2452958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카테고리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64A6A0-7FFB-D065-E3F7-9EC4B876E722}"/>
              </a:ext>
            </a:extLst>
          </p:cNvPr>
          <p:cNvSpPr txBox="1"/>
          <p:nvPr/>
        </p:nvSpPr>
        <p:spPr>
          <a:xfrm>
            <a:off x="4720844" y="3166160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D3DB8F-97FF-4999-4097-1871EB7C7A71}"/>
              </a:ext>
            </a:extLst>
          </p:cNvPr>
          <p:cNvSpPr txBox="1"/>
          <p:nvPr/>
        </p:nvSpPr>
        <p:spPr>
          <a:xfrm>
            <a:off x="4607832" y="3879362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찜 목록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FB81CA-988B-2FEC-E6FA-4F6716C6CCB1}"/>
              </a:ext>
            </a:extLst>
          </p:cNvPr>
          <p:cNvSpPr txBox="1"/>
          <p:nvPr/>
        </p:nvSpPr>
        <p:spPr>
          <a:xfrm>
            <a:off x="4453944" y="4592566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마이페이지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B31F3DE-6009-3897-4287-3C7B3045EC9E}"/>
              </a:ext>
            </a:extLst>
          </p:cNvPr>
          <p:cNvSpPr/>
          <p:nvPr/>
        </p:nvSpPr>
        <p:spPr>
          <a:xfrm>
            <a:off x="6575292" y="2295664"/>
            <a:ext cx="1515158" cy="633047"/>
          </a:xfrm>
          <a:prstGeom prst="roundRect">
            <a:avLst>
              <a:gd name="adj" fmla="val 9524"/>
            </a:avLst>
          </a:prstGeom>
          <a:solidFill>
            <a:srgbClr val="FF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92B1FE-1D2E-8FD4-F56E-0A51F7CA3ECD}"/>
              </a:ext>
            </a:extLst>
          </p:cNvPr>
          <p:cNvSpPr txBox="1"/>
          <p:nvPr/>
        </p:nvSpPr>
        <p:spPr>
          <a:xfrm>
            <a:off x="6667582" y="2464166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카페 위치 선택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2A892B9-C509-7E6A-E552-446632CAF888}"/>
              </a:ext>
            </a:extLst>
          </p:cNvPr>
          <p:cNvSpPr/>
          <p:nvPr/>
        </p:nvSpPr>
        <p:spPr>
          <a:xfrm>
            <a:off x="9014588" y="2295663"/>
            <a:ext cx="1740520" cy="633047"/>
          </a:xfrm>
          <a:prstGeom prst="roundRect">
            <a:avLst>
              <a:gd name="adj" fmla="val 9524"/>
            </a:avLst>
          </a:prstGeom>
          <a:solidFill>
            <a:srgbClr val="FF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2DB293-5243-0D1C-0949-334B0F078B24}"/>
              </a:ext>
            </a:extLst>
          </p:cNvPr>
          <p:cNvSpPr txBox="1"/>
          <p:nvPr/>
        </p:nvSpPr>
        <p:spPr>
          <a:xfrm>
            <a:off x="9060744" y="2442909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메뉴 </a:t>
            </a:r>
            <a:r>
              <a:rPr lang="en-US" altLang="ko-KR" sz="16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 </a:t>
            </a:r>
            <a:r>
              <a:rPr lang="ko-KR" altLang="en-US" sz="16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분위기 선택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42763F8-2D27-985A-6187-1B18D840A94B}"/>
              </a:ext>
            </a:extLst>
          </p:cNvPr>
          <p:cNvSpPr/>
          <p:nvPr/>
        </p:nvSpPr>
        <p:spPr>
          <a:xfrm>
            <a:off x="1517299" y="5491162"/>
            <a:ext cx="1515158" cy="633047"/>
          </a:xfrm>
          <a:prstGeom prst="roundRect">
            <a:avLst>
              <a:gd name="adj" fmla="val 9524"/>
            </a:avLst>
          </a:prstGeom>
          <a:solidFill>
            <a:srgbClr val="FF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1B1DC5-073C-7782-C6CA-171D00A6C7C8}"/>
              </a:ext>
            </a:extLst>
          </p:cNvPr>
          <p:cNvSpPr txBox="1"/>
          <p:nvPr/>
        </p:nvSpPr>
        <p:spPr>
          <a:xfrm>
            <a:off x="1713667" y="5515297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디저트 취향</a:t>
            </a:r>
            <a:endParaRPr lang="en-US" altLang="ko-KR" sz="1600" dirty="0">
              <a:solidFill>
                <a:srgbClr val="FF7C8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유형 검사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0B953DFD-F2F3-0C27-A0B5-4745EABDF2AE}"/>
              </a:ext>
            </a:extLst>
          </p:cNvPr>
          <p:cNvCxnSpPr>
            <a:stCxn id="3" idx="3"/>
            <a:endCxn id="11" idx="1"/>
          </p:cNvCxnSpPr>
          <p:nvPr/>
        </p:nvCxnSpPr>
        <p:spPr>
          <a:xfrm flipV="1">
            <a:off x="3032457" y="1909034"/>
            <a:ext cx="1199565" cy="1361705"/>
          </a:xfrm>
          <a:prstGeom prst="bentConnector3">
            <a:avLst/>
          </a:prstGeom>
          <a:ln w="19050">
            <a:solidFill>
              <a:srgbClr val="FFBD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02036C05-0CF0-3FD9-4E85-F3BF91DE273B}"/>
              </a:ext>
            </a:extLst>
          </p:cNvPr>
          <p:cNvCxnSpPr>
            <a:cxnSpLocks/>
          </p:cNvCxnSpPr>
          <p:nvPr/>
        </p:nvCxnSpPr>
        <p:spPr>
          <a:xfrm flipV="1">
            <a:off x="3032457" y="2612188"/>
            <a:ext cx="1199565" cy="661062"/>
          </a:xfrm>
          <a:prstGeom prst="bentConnector3">
            <a:avLst>
              <a:gd name="adj1" fmla="val 50000"/>
            </a:avLst>
          </a:prstGeom>
          <a:ln w="19050">
            <a:solidFill>
              <a:srgbClr val="FFBD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86B74B25-B48E-35AE-97AD-57AA9A8AF338}"/>
              </a:ext>
            </a:extLst>
          </p:cNvPr>
          <p:cNvCxnSpPr>
            <a:stCxn id="3" idx="3"/>
            <a:endCxn id="14" idx="1"/>
          </p:cNvCxnSpPr>
          <p:nvPr/>
        </p:nvCxnSpPr>
        <p:spPr>
          <a:xfrm>
            <a:off x="3032457" y="3270739"/>
            <a:ext cx="1199565" cy="777901"/>
          </a:xfrm>
          <a:prstGeom prst="bentConnector3">
            <a:avLst/>
          </a:prstGeom>
          <a:ln w="19050">
            <a:solidFill>
              <a:srgbClr val="FFBD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6CD3674-C575-ED62-2F8A-0E13470FEEA8}"/>
              </a:ext>
            </a:extLst>
          </p:cNvPr>
          <p:cNvCxnSpPr>
            <a:cxnSpLocks/>
          </p:cNvCxnSpPr>
          <p:nvPr/>
        </p:nvCxnSpPr>
        <p:spPr>
          <a:xfrm>
            <a:off x="3642287" y="4038591"/>
            <a:ext cx="0" cy="723252"/>
          </a:xfrm>
          <a:prstGeom prst="line">
            <a:avLst/>
          </a:prstGeom>
          <a:ln w="19050">
            <a:solidFill>
              <a:srgbClr val="FFBD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EE6EF5C-AC63-99CA-AB59-2C451AD6CA3E}"/>
              </a:ext>
            </a:extLst>
          </p:cNvPr>
          <p:cNvCxnSpPr>
            <a:endCxn id="15" idx="1"/>
          </p:cNvCxnSpPr>
          <p:nvPr/>
        </p:nvCxnSpPr>
        <p:spPr>
          <a:xfrm>
            <a:off x="3632239" y="4761843"/>
            <a:ext cx="599783" cy="1"/>
          </a:xfrm>
          <a:prstGeom prst="straightConnector1">
            <a:avLst/>
          </a:prstGeom>
          <a:ln w="19050">
            <a:solidFill>
              <a:srgbClr val="FFBD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F3EF156B-D01D-31C7-7CAC-441F6D060847}"/>
              </a:ext>
            </a:extLst>
          </p:cNvPr>
          <p:cNvCxnSpPr>
            <a:stCxn id="3" idx="3"/>
            <a:endCxn id="13" idx="1"/>
          </p:cNvCxnSpPr>
          <p:nvPr/>
        </p:nvCxnSpPr>
        <p:spPr>
          <a:xfrm>
            <a:off x="3032457" y="3270739"/>
            <a:ext cx="1199565" cy="64699"/>
          </a:xfrm>
          <a:prstGeom prst="bentConnector3">
            <a:avLst/>
          </a:prstGeom>
          <a:ln w="19050">
            <a:solidFill>
              <a:srgbClr val="FFBD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A670F2BF-4FB7-69A0-8054-5D2CA7EA771F}"/>
              </a:ext>
            </a:extLst>
          </p:cNvPr>
          <p:cNvCxnSpPr>
            <a:stCxn id="12" idx="3"/>
            <a:endCxn id="21" idx="1"/>
          </p:cNvCxnSpPr>
          <p:nvPr/>
        </p:nvCxnSpPr>
        <p:spPr>
          <a:xfrm flipV="1">
            <a:off x="5747180" y="2612188"/>
            <a:ext cx="828112" cy="10048"/>
          </a:xfrm>
          <a:prstGeom prst="line">
            <a:avLst/>
          </a:prstGeom>
          <a:ln w="19050">
            <a:solidFill>
              <a:srgbClr val="FFBD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E5FD4E1-5C06-63D7-E05A-A074F4F97909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8090450" y="2612187"/>
            <a:ext cx="924138" cy="1"/>
          </a:xfrm>
          <a:prstGeom prst="line">
            <a:avLst/>
          </a:prstGeom>
          <a:ln w="19050">
            <a:solidFill>
              <a:srgbClr val="FFBD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15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BC8444-F5DC-A4BA-EED0-DD2EBBAFE79F}"/>
              </a:ext>
            </a:extLst>
          </p:cNvPr>
          <p:cNvSpPr txBox="1"/>
          <p:nvPr/>
        </p:nvSpPr>
        <p:spPr>
          <a:xfrm>
            <a:off x="5926723" y="656053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19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83ECFE4-73B6-4BEC-D894-A22AE74585B7}"/>
              </a:ext>
            </a:extLst>
          </p:cNvPr>
          <p:cNvGrpSpPr/>
          <p:nvPr/>
        </p:nvGrpSpPr>
        <p:grpSpPr>
          <a:xfrm>
            <a:off x="-625991" y="576747"/>
            <a:ext cx="13443983" cy="6404338"/>
            <a:chOff x="-695987" y="403832"/>
            <a:chExt cx="13806967" cy="6577253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5C8FC19-1B59-4767-E855-4932CDDA4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85" r="34419"/>
            <a:stretch/>
          </p:blipFill>
          <p:spPr>
            <a:xfrm>
              <a:off x="4604494" y="403832"/>
              <a:ext cx="3206006" cy="6577253"/>
            </a:xfrm>
            <a:prstGeom prst="rect">
              <a:avLst/>
            </a:prstGeom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A85DF0D-051E-EC3A-8992-4F3297360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019" y="1018073"/>
              <a:ext cx="2488961" cy="5348771"/>
            </a:xfrm>
            <a:prstGeom prst="rect">
              <a:avLst/>
            </a:prstGeom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3CB4AC8-C987-A4D1-21AA-BFD13D53E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5987" y="1018072"/>
              <a:ext cx="2488962" cy="5348772"/>
            </a:xfrm>
            <a:prstGeom prst="rect">
              <a:avLst/>
            </a:prstGeom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824A399-D02F-6CF2-A5DD-C02AF38B1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00" r="35778"/>
            <a:stretch/>
          </p:blipFill>
          <p:spPr>
            <a:xfrm rot="21585866">
              <a:off x="1954254" y="1018073"/>
              <a:ext cx="2488961" cy="5348771"/>
            </a:xfrm>
            <a:prstGeom prst="rect">
              <a:avLst/>
            </a:prstGeom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A85F963-AA6A-09BA-9A82-381DA3BC5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779" y="1018073"/>
              <a:ext cx="2488961" cy="5348771"/>
            </a:xfrm>
            <a:prstGeom prst="rect">
              <a:avLst/>
            </a:prstGeom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3EE9A0E-1F6C-D7E0-2992-9B36F6FAE781}"/>
              </a:ext>
            </a:extLst>
          </p:cNvPr>
          <p:cNvSpPr txBox="1"/>
          <p:nvPr/>
        </p:nvSpPr>
        <p:spPr>
          <a:xfrm>
            <a:off x="270933" y="237066"/>
            <a:ext cx="984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04  UI/UX</a:t>
            </a:r>
            <a:endParaRPr lang="ko-KR" altLang="en-US" sz="1400" dirty="0">
              <a:solidFill>
                <a:srgbClr val="FF7C8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62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275B15-B572-6A21-6C65-391CD759F1DB}"/>
              </a:ext>
            </a:extLst>
          </p:cNvPr>
          <p:cNvSpPr txBox="1"/>
          <p:nvPr/>
        </p:nvSpPr>
        <p:spPr>
          <a:xfrm>
            <a:off x="5612554" y="1408588"/>
            <a:ext cx="96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dirty="0">
                <a:solidFill>
                  <a:srgbClr val="FF7C88"/>
                </a:solidFill>
                <a:latin typeface="Min Sans ExtraBold" pitchFamily="50" charset="0"/>
                <a:ea typeface="Min Sans ExtraBold" pitchFamily="50" charset="0"/>
              </a:rPr>
              <a:t>목차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F444D94-25AB-C65B-D65B-6B3BDB28545C}"/>
              </a:ext>
            </a:extLst>
          </p:cNvPr>
          <p:cNvSpPr/>
          <p:nvPr/>
        </p:nvSpPr>
        <p:spPr>
          <a:xfrm>
            <a:off x="1647825" y="2837392"/>
            <a:ext cx="8896350" cy="2612019"/>
          </a:xfrm>
          <a:prstGeom prst="roundRect">
            <a:avLst>
              <a:gd name="adj" fmla="val 10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>
                  <a:lumMod val="6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95F69C3-3A69-5303-6DA2-A7C4FC7935EA}"/>
              </a:ext>
            </a:extLst>
          </p:cNvPr>
          <p:cNvCxnSpPr>
            <a:cxnSpLocks/>
          </p:cNvCxnSpPr>
          <p:nvPr/>
        </p:nvCxnSpPr>
        <p:spPr>
          <a:xfrm>
            <a:off x="5815013" y="2171700"/>
            <a:ext cx="561975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3A3B07-B616-4582-6ABC-FE850F193EB4}"/>
              </a:ext>
            </a:extLst>
          </p:cNvPr>
          <p:cNvSpPr txBox="1"/>
          <p:nvPr/>
        </p:nvSpPr>
        <p:spPr>
          <a:xfrm>
            <a:off x="2162175" y="3223481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7C88"/>
                </a:solidFill>
                <a:latin typeface="Min Sans ExtraBold" pitchFamily="50" charset="0"/>
                <a:ea typeface="Min Sans ExtraBold" pitchFamily="50" charset="0"/>
              </a:rPr>
              <a:t>01</a:t>
            </a:r>
            <a:endParaRPr lang="ko-KR" altLang="en-US" sz="1600" dirty="0">
              <a:solidFill>
                <a:srgbClr val="FF7C88"/>
              </a:solidFill>
              <a:latin typeface="Min Sans ExtraBold" pitchFamily="50" charset="0"/>
              <a:ea typeface="Min Sans ExtraBold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BEA1E-356E-9680-2A7F-346D14207E24}"/>
              </a:ext>
            </a:extLst>
          </p:cNvPr>
          <p:cNvSpPr txBox="1"/>
          <p:nvPr/>
        </p:nvSpPr>
        <p:spPr>
          <a:xfrm>
            <a:off x="2162175" y="3542268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연구배경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75BB3-CA0C-904F-207B-6A9E23C73915}"/>
              </a:ext>
            </a:extLst>
          </p:cNvPr>
          <p:cNvSpPr txBox="1"/>
          <p:nvPr/>
        </p:nvSpPr>
        <p:spPr>
          <a:xfrm>
            <a:off x="3782261" y="3223481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7C88"/>
                </a:solidFill>
                <a:latin typeface="Min Sans ExtraBold" pitchFamily="50" charset="0"/>
                <a:ea typeface="Min Sans ExtraBold" pitchFamily="50" charset="0"/>
              </a:rPr>
              <a:t>02</a:t>
            </a:r>
            <a:endParaRPr lang="ko-KR" altLang="en-US" sz="1600" dirty="0">
              <a:solidFill>
                <a:srgbClr val="FF7C88"/>
              </a:solidFill>
              <a:latin typeface="Min Sans ExtraBold" pitchFamily="50" charset="0"/>
              <a:ea typeface="Min Sans ExtraBold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4445E-53A3-F33B-4614-8B7D86A31C14}"/>
              </a:ext>
            </a:extLst>
          </p:cNvPr>
          <p:cNvSpPr txBox="1"/>
          <p:nvPr/>
        </p:nvSpPr>
        <p:spPr>
          <a:xfrm>
            <a:off x="5447231" y="355333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OASIS</a:t>
            </a:r>
            <a:endParaRPr lang="ko-KR" altLang="en-US" sz="16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1CECC7-4F3B-03F5-07DA-CBF10FCEE413}"/>
              </a:ext>
            </a:extLst>
          </p:cNvPr>
          <p:cNvSpPr txBox="1"/>
          <p:nvPr/>
        </p:nvSpPr>
        <p:spPr>
          <a:xfrm>
            <a:off x="5447231" y="3223481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7C88"/>
                </a:solidFill>
                <a:latin typeface="Min Sans ExtraBold" pitchFamily="50" charset="0"/>
                <a:ea typeface="Min Sans ExtraBold" pitchFamily="50" charset="0"/>
              </a:rPr>
              <a:t>03</a:t>
            </a:r>
            <a:endParaRPr lang="ko-KR" altLang="en-US" sz="1600" dirty="0">
              <a:solidFill>
                <a:srgbClr val="FF7C88"/>
              </a:solidFill>
              <a:latin typeface="Min Sans ExtraBold" pitchFamily="50" charset="0"/>
              <a:ea typeface="Min Sans ExtraBold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7F4502-EE9F-C334-824C-56DDE979599B}"/>
              </a:ext>
            </a:extLst>
          </p:cNvPr>
          <p:cNvSpPr txBox="1"/>
          <p:nvPr/>
        </p:nvSpPr>
        <p:spPr>
          <a:xfrm>
            <a:off x="3782261" y="3542268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마케팅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21910-2871-FFB6-2D1A-3C0306B3669C}"/>
              </a:ext>
            </a:extLst>
          </p:cNvPr>
          <p:cNvSpPr txBox="1"/>
          <p:nvPr/>
        </p:nvSpPr>
        <p:spPr>
          <a:xfrm>
            <a:off x="3799195" y="3846339"/>
            <a:ext cx="886781" cy="614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STP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경쟁사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0605E-BE93-A32B-5201-FCB91BA82896}"/>
              </a:ext>
            </a:extLst>
          </p:cNvPr>
          <p:cNvSpPr txBox="1"/>
          <p:nvPr/>
        </p:nvSpPr>
        <p:spPr>
          <a:xfrm>
            <a:off x="7113804" y="3223481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7C88"/>
                </a:solidFill>
                <a:latin typeface="Min Sans ExtraBold" pitchFamily="50" charset="0"/>
                <a:ea typeface="Min Sans ExtraBold" pitchFamily="50" charset="0"/>
              </a:rPr>
              <a:t>04</a:t>
            </a:r>
            <a:endParaRPr lang="ko-KR" altLang="en-US" sz="1600" dirty="0">
              <a:solidFill>
                <a:srgbClr val="FF7C88"/>
              </a:solidFill>
              <a:latin typeface="Min Sans ExtraBold" pitchFamily="50" charset="0"/>
              <a:ea typeface="Min Sans ExtraBold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6C1F89-B94A-3ED4-66B3-5949CBF22FBB}"/>
              </a:ext>
            </a:extLst>
          </p:cNvPr>
          <p:cNvSpPr txBox="1"/>
          <p:nvPr/>
        </p:nvSpPr>
        <p:spPr>
          <a:xfrm>
            <a:off x="8783584" y="3223481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7C88"/>
                </a:solidFill>
                <a:latin typeface="Min Sans ExtraBold" pitchFamily="50" charset="0"/>
                <a:ea typeface="Min Sans ExtraBold" pitchFamily="50" charset="0"/>
              </a:rPr>
              <a:t>05</a:t>
            </a:r>
            <a:endParaRPr lang="ko-KR" altLang="en-US" sz="1600" dirty="0">
              <a:solidFill>
                <a:srgbClr val="FF7C88"/>
              </a:solidFill>
              <a:latin typeface="Min Sans ExtraBold" pitchFamily="50" charset="0"/>
              <a:ea typeface="Min Sans ExtraBold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CF428A-3847-CFB0-8F68-89F78B1450B6}"/>
              </a:ext>
            </a:extLst>
          </p:cNvPr>
          <p:cNvSpPr txBox="1"/>
          <p:nvPr/>
        </p:nvSpPr>
        <p:spPr>
          <a:xfrm>
            <a:off x="8783584" y="3558282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진행사항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580B7-7A87-C55E-F1C3-A760A2101677}"/>
              </a:ext>
            </a:extLst>
          </p:cNvPr>
          <p:cNvSpPr txBox="1"/>
          <p:nvPr/>
        </p:nvSpPr>
        <p:spPr>
          <a:xfrm>
            <a:off x="5963592" y="6560530"/>
            <a:ext cx="264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endParaRPr lang="ko-KR" altLang="en-US" sz="105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4DDA9-BBBD-8357-F104-ADC58739F132}"/>
              </a:ext>
            </a:extLst>
          </p:cNvPr>
          <p:cNvSpPr txBox="1"/>
          <p:nvPr/>
        </p:nvSpPr>
        <p:spPr>
          <a:xfrm>
            <a:off x="5469823" y="3846339"/>
            <a:ext cx="885179" cy="891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앱 이름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앱 설명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DESSERTI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88A4C-1F79-106F-35FD-815014B5F536}"/>
              </a:ext>
            </a:extLst>
          </p:cNvPr>
          <p:cNvSpPr txBox="1"/>
          <p:nvPr/>
        </p:nvSpPr>
        <p:spPr>
          <a:xfrm>
            <a:off x="7093121" y="3562035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UI/UX</a:t>
            </a:r>
            <a:endParaRPr lang="ko-KR" altLang="en-US" sz="16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2E8E80-8707-29A8-7378-B6B342D7DAF5}"/>
              </a:ext>
            </a:extLst>
          </p:cNvPr>
          <p:cNvSpPr txBox="1"/>
          <p:nvPr/>
        </p:nvSpPr>
        <p:spPr>
          <a:xfrm>
            <a:off x="7109154" y="3846339"/>
            <a:ext cx="886781" cy="891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디자인시트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마스코트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화면 흐름도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5C62E3-7D66-6761-E539-E40D9208150B}"/>
              </a:ext>
            </a:extLst>
          </p:cNvPr>
          <p:cNvSpPr txBox="1"/>
          <p:nvPr/>
        </p:nvSpPr>
        <p:spPr>
          <a:xfrm>
            <a:off x="8801514" y="3846338"/>
            <a:ext cx="753732" cy="614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전체 일정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 역할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3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D73E6F-F739-5DCF-94C8-EB6898FB22D6}"/>
              </a:ext>
            </a:extLst>
          </p:cNvPr>
          <p:cNvSpPr txBox="1"/>
          <p:nvPr/>
        </p:nvSpPr>
        <p:spPr>
          <a:xfrm>
            <a:off x="5814513" y="2743201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Min Sans ExtraBold" pitchFamily="50" charset="0"/>
                <a:ea typeface="Min Sans ExtraBold" pitchFamily="50" charset="0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Min Sans ExtraBold" pitchFamily="50" charset="0"/>
              <a:ea typeface="Min Sans Extra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8DD49-C663-F78E-8E32-C9670DAB509E}"/>
              </a:ext>
            </a:extLst>
          </p:cNvPr>
          <p:cNvSpPr txBox="1"/>
          <p:nvPr/>
        </p:nvSpPr>
        <p:spPr>
          <a:xfrm>
            <a:off x="5115604" y="3208866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진행사항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06B5EB-7B58-C94D-CB5C-F9E7F2651286}"/>
              </a:ext>
            </a:extLst>
          </p:cNvPr>
          <p:cNvCxnSpPr>
            <a:cxnSpLocks/>
          </p:cNvCxnSpPr>
          <p:nvPr/>
        </p:nvCxnSpPr>
        <p:spPr>
          <a:xfrm>
            <a:off x="5866606" y="4127505"/>
            <a:ext cx="4587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7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BC8444-F5DC-A4BA-EED0-DD2EBBAFE79F}"/>
              </a:ext>
            </a:extLst>
          </p:cNvPr>
          <p:cNvSpPr txBox="1"/>
          <p:nvPr/>
        </p:nvSpPr>
        <p:spPr>
          <a:xfrm>
            <a:off x="5926723" y="656053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9A404-F0F3-CF99-8033-CC719D640FFF}"/>
              </a:ext>
            </a:extLst>
          </p:cNvPr>
          <p:cNvSpPr txBox="1"/>
          <p:nvPr/>
        </p:nvSpPr>
        <p:spPr>
          <a:xfrm>
            <a:off x="270933" y="237066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05  </a:t>
            </a:r>
            <a:r>
              <a:rPr lang="ko-KR" altLang="en-US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진행사항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31D458-4337-0637-F88B-ECF6D2CE7454}"/>
              </a:ext>
            </a:extLst>
          </p:cNvPr>
          <p:cNvSpPr txBox="1"/>
          <p:nvPr/>
        </p:nvSpPr>
        <p:spPr>
          <a:xfrm>
            <a:off x="1350194" y="2676583"/>
            <a:ext cx="10031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Nov	Dec	Jan	Feb	Mar	Apr	May	Jun	Jul	Aug	Sep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E5270DC-2A26-6607-7DF8-2E2EC9CDD403}"/>
              </a:ext>
            </a:extLst>
          </p:cNvPr>
          <p:cNvSpPr/>
          <p:nvPr/>
        </p:nvSpPr>
        <p:spPr>
          <a:xfrm>
            <a:off x="1395144" y="4948801"/>
            <a:ext cx="9641903" cy="3988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25400" dist="25400" dir="135000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4E8CAFD7-A370-CB17-59E1-790BEE61D84D}"/>
              </a:ext>
            </a:extLst>
          </p:cNvPr>
          <p:cNvSpPr/>
          <p:nvPr/>
        </p:nvSpPr>
        <p:spPr>
          <a:xfrm>
            <a:off x="1395144" y="4370070"/>
            <a:ext cx="9641903" cy="3988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25400" dist="25400" dir="135000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64034D6-CA01-59D3-58C0-262BE42BBE82}"/>
              </a:ext>
            </a:extLst>
          </p:cNvPr>
          <p:cNvSpPr/>
          <p:nvPr/>
        </p:nvSpPr>
        <p:spPr>
          <a:xfrm>
            <a:off x="1395144" y="3791339"/>
            <a:ext cx="9641903" cy="3988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25400" dist="25400" dir="135000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387E9F2-42AB-377C-78DF-DBD4CC4FD3A1}"/>
              </a:ext>
            </a:extLst>
          </p:cNvPr>
          <p:cNvSpPr/>
          <p:nvPr/>
        </p:nvSpPr>
        <p:spPr>
          <a:xfrm>
            <a:off x="1395144" y="3212608"/>
            <a:ext cx="9641903" cy="3988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25400" dist="25400" dir="135000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E97EB0D-DC08-556E-EC21-8550BBFF545C}"/>
              </a:ext>
            </a:extLst>
          </p:cNvPr>
          <p:cNvSpPr/>
          <p:nvPr/>
        </p:nvSpPr>
        <p:spPr>
          <a:xfrm>
            <a:off x="1395145" y="3198642"/>
            <a:ext cx="1348446" cy="41279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DE0"/>
              </a:gs>
              <a:gs pos="26000">
                <a:srgbClr val="FFBDC3"/>
              </a:gs>
              <a:gs pos="51000">
                <a:srgbClr val="FF9FA7"/>
              </a:gs>
              <a:gs pos="100000">
                <a:srgbClr val="FF7C88"/>
              </a:gs>
            </a:gsLst>
            <a:lin ang="21594000" scaled="0"/>
          </a:gradFill>
          <a:ln>
            <a:noFill/>
          </a:ln>
          <a:effectLst>
            <a:innerShdw blurRad="25400" dist="25400" dir="135000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844850-2185-694A-6133-6A2D75B846E1}"/>
              </a:ext>
            </a:extLst>
          </p:cNvPr>
          <p:cNvSpPr txBox="1"/>
          <p:nvPr/>
        </p:nvSpPr>
        <p:spPr>
          <a:xfrm>
            <a:off x="1388743" y="3272433"/>
            <a:ext cx="13484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계획서 작성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5E823BF-0040-9C55-1BBE-44DE81A909B5}"/>
              </a:ext>
            </a:extLst>
          </p:cNvPr>
          <p:cNvSpPr/>
          <p:nvPr/>
        </p:nvSpPr>
        <p:spPr>
          <a:xfrm>
            <a:off x="2542627" y="3791339"/>
            <a:ext cx="1159118" cy="41279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DE0"/>
              </a:gs>
              <a:gs pos="26000">
                <a:srgbClr val="FFBDC3"/>
              </a:gs>
              <a:gs pos="51000">
                <a:srgbClr val="FF9FA7"/>
              </a:gs>
              <a:gs pos="100000">
                <a:srgbClr val="FF7C88"/>
              </a:gs>
            </a:gsLst>
            <a:lin ang="21594000" scaled="0"/>
          </a:gradFill>
          <a:ln>
            <a:noFill/>
          </a:ln>
          <a:effectLst>
            <a:innerShdw blurRad="25400" dist="25400" dir="135000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4F5566-E395-9541-9AD0-6CA0E7E1D43C}"/>
              </a:ext>
            </a:extLst>
          </p:cNvPr>
          <p:cNvSpPr txBox="1"/>
          <p:nvPr/>
        </p:nvSpPr>
        <p:spPr>
          <a:xfrm>
            <a:off x="2647536" y="3868734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외부시장 분석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3908C0F-3551-01B5-70BB-FC56B8B36DBB}"/>
              </a:ext>
            </a:extLst>
          </p:cNvPr>
          <p:cNvSpPr/>
          <p:nvPr/>
        </p:nvSpPr>
        <p:spPr>
          <a:xfrm>
            <a:off x="3391611" y="3214203"/>
            <a:ext cx="1414923" cy="41279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DE0"/>
              </a:gs>
              <a:gs pos="26000">
                <a:srgbClr val="FFBDC3"/>
              </a:gs>
              <a:gs pos="51000">
                <a:srgbClr val="FF9FA7"/>
              </a:gs>
              <a:gs pos="100000">
                <a:srgbClr val="FF7C88"/>
              </a:gs>
            </a:gsLst>
            <a:lin ang="21594000" scaled="0"/>
          </a:gradFill>
          <a:ln>
            <a:noFill/>
          </a:ln>
          <a:effectLst>
            <a:innerShdw blurRad="25400" dist="25400" dir="135000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07AFA8-B7E5-7E63-6526-D46B3F74E9C9}"/>
              </a:ext>
            </a:extLst>
          </p:cNvPr>
          <p:cNvSpPr txBox="1"/>
          <p:nvPr/>
        </p:nvSpPr>
        <p:spPr>
          <a:xfrm>
            <a:off x="764963" y="3249349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기획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D9F189-056F-DF90-9D12-40EE209F79FC}"/>
              </a:ext>
            </a:extLst>
          </p:cNvPr>
          <p:cNvSpPr txBox="1"/>
          <p:nvPr/>
        </p:nvSpPr>
        <p:spPr>
          <a:xfrm>
            <a:off x="764963" y="4443019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2CA19D-1710-F3AF-62A4-473B4F0B42CC}"/>
              </a:ext>
            </a:extLst>
          </p:cNvPr>
          <p:cNvSpPr txBox="1"/>
          <p:nvPr/>
        </p:nvSpPr>
        <p:spPr>
          <a:xfrm>
            <a:off x="764963" y="5039854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DF763E-45A1-DEFE-C6A6-84830921C4F8}"/>
              </a:ext>
            </a:extLst>
          </p:cNvPr>
          <p:cNvSpPr txBox="1"/>
          <p:nvPr/>
        </p:nvSpPr>
        <p:spPr>
          <a:xfrm>
            <a:off x="764963" y="3846184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6872BB-1BBE-380C-06BB-587D9A1FD5B6}"/>
              </a:ext>
            </a:extLst>
          </p:cNvPr>
          <p:cNvSpPr txBox="1"/>
          <p:nvPr/>
        </p:nvSpPr>
        <p:spPr>
          <a:xfrm>
            <a:off x="3668505" y="3289796"/>
            <a:ext cx="861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앱 기능 확정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10977A9-6A71-720B-FA95-062A0473560C}"/>
              </a:ext>
            </a:extLst>
          </p:cNvPr>
          <p:cNvSpPr/>
          <p:nvPr/>
        </p:nvSpPr>
        <p:spPr>
          <a:xfrm>
            <a:off x="4359801" y="4354509"/>
            <a:ext cx="4489202" cy="41279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DE0"/>
              </a:gs>
              <a:gs pos="26000">
                <a:srgbClr val="FFBDC3"/>
              </a:gs>
              <a:gs pos="51000">
                <a:srgbClr val="FF9FA7"/>
              </a:gs>
              <a:gs pos="100000">
                <a:srgbClr val="FF7C88"/>
              </a:gs>
            </a:gsLst>
            <a:lin ang="21594000" scaled="0"/>
          </a:gradFill>
          <a:ln>
            <a:noFill/>
          </a:ln>
          <a:effectLst>
            <a:innerShdw blurRad="25400" dist="25400" dir="135000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1CE1FB-4A45-9607-7817-09DD71679CC4}"/>
              </a:ext>
            </a:extLst>
          </p:cNvPr>
          <p:cNvSpPr txBox="1"/>
          <p:nvPr/>
        </p:nvSpPr>
        <p:spPr>
          <a:xfrm>
            <a:off x="6093686" y="4438680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Front &amp; Back</a:t>
            </a:r>
            <a:endParaRPr lang="ko-KR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09A6980-5458-C058-A17E-CFEA494055FF}"/>
              </a:ext>
            </a:extLst>
          </p:cNvPr>
          <p:cNvSpPr/>
          <p:nvPr/>
        </p:nvSpPr>
        <p:spPr>
          <a:xfrm>
            <a:off x="8711315" y="3797655"/>
            <a:ext cx="1269355" cy="41279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DE0"/>
              </a:gs>
              <a:gs pos="26000">
                <a:srgbClr val="FFBDC3"/>
              </a:gs>
              <a:gs pos="51000">
                <a:srgbClr val="FF9FA7"/>
              </a:gs>
              <a:gs pos="100000">
                <a:srgbClr val="FF7C88"/>
              </a:gs>
            </a:gsLst>
            <a:lin ang="21594000" scaled="0"/>
          </a:gradFill>
          <a:ln>
            <a:noFill/>
          </a:ln>
          <a:effectLst>
            <a:innerShdw blurRad="25400" dist="25400" dir="135000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7B11CB-F819-2F02-8297-1C6449AAC0B1}"/>
              </a:ext>
            </a:extLst>
          </p:cNvPr>
          <p:cNvSpPr txBox="1"/>
          <p:nvPr/>
        </p:nvSpPr>
        <p:spPr>
          <a:xfrm>
            <a:off x="8810428" y="3868734"/>
            <a:ext cx="1071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설문조사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F7859F3-9DF1-C21C-C84F-312BAF4FCC87}"/>
              </a:ext>
            </a:extLst>
          </p:cNvPr>
          <p:cNvSpPr/>
          <p:nvPr/>
        </p:nvSpPr>
        <p:spPr>
          <a:xfrm>
            <a:off x="5833644" y="3797655"/>
            <a:ext cx="1269355" cy="41279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DE0"/>
              </a:gs>
              <a:gs pos="26000">
                <a:srgbClr val="FFBDC3"/>
              </a:gs>
              <a:gs pos="51000">
                <a:srgbClr val="FF9FA7"/>
              </a:gs>
              <a:gs pos="100000">
                <a:srgbClr val="FF7C88"/>
              </a:gs>
            </a:gsLst>
            <a:lin ang="21594000" scaled="0"/>
          </a:gradFill>
          <a:ln>
            <a:noFill/>
          </a:ln>
          <a:effectLst>
            <a:innerShdw blurRad="25400" dist="25400" dir="135000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23D1D01-9D5F-E989-7BFB-4AAB4EF3548F}"/>
              </a:ext>
            </a:extLst>
          </p:cNvPr>
          <p:cNvSpPr txBox="1"/>
          <p:nvPr/>
        </p:nvSpPr>
        <p:spPr>
          <a:xfrm>
            <a:off x="5993672" y="3873248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내부시장 분석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00BAAB7A-6C3E-2090-837C-2ADEA0E93459}"/>
              </a:ext>
            </a:extLst>
          </p:cNvPr>
          <p:cNvSpPr/>
          <p:nvPr/>
        </p:nvSpPr>
        <p:spPr>
          <a:xfrm>
            <a:off x="5060223" y="4942803"/>
            <a:ext cx="977030" cy="41279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DE0"/>
              </a:gs>
              <a:gs pos="26000">
                <a:srgbClr val="FFBDC3"/>
              </a:gs>
              <a:gs pos="51000">
                <a:srgbClr val="FF9FA7"/>
              </a:gs>
              <a:gs pos="100000">
                <a:srgbClr val="FF7C88"/>
              </a:gs>
            </a:gsLst>
            <a:lin ang="21594000" scaled="0"/>
          </a:gradFill>
          <a:ln>
            <a:noFill/>
          </a:ln>
          <a:effectLst>
            <a:innerShdw blurRad="25400" dist="25400" dir="135000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8D7041F-BD8A-3558-8D1C-BB70B0A9063F}"/>
              </a:ext>
            </a:extLst>
          </p:cNvPr>
          <p:cNvSpPr txBox="1"/>
          <p:nvPr/>
        </p:nvSpPr>
        <p:spPr>
          <a:xfrm>
            <a:off x="5135002" y="5017411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제안서 발표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23CA5DAD-9628-50CB-91E2-A1939310E69A}"/>
              </a:ext>
            </a:extLst>
          </p:cNvPr>
          <p:cNvSpPr/>
          <p:nvPr/>
        </p:nvSpPr>
        <p:spPr>
          <a:xfrm>
            <a:off x="6942971" y="4942803"/>
            <a:ext cx="977030" cy="41279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DE0"/>
              </a:gs>
              <a:gs pos="26000">
                <a:srgbClr val="FFBDC3"/>
              </a:gs>
              <a:gs pos="51000">
                <a:srgbClr val="FF9FA7"/>
              </a:gs>
              <a:gs pos="100000">
                <a:srgbClr val="FF7C88"/>
              </a:gs>
            </a:gsLst>
            <a:lin ang="21594000" scaled="0"/>
          </a:gradFill>
          <a:ln>
            <a:noFill/>
          </a:ln>
          <a:effectLst>
            <a:innerShdw blurRad="25400" dist="25400" dir="135000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E01FD7C-DCBB-FBD3-8DC3-108B552D05E4}"/>
              </a:ext>
            </a:extLst>
          </p:cNvPr>
          <p:cNvSpPr txBox="1"/>
          <p:nvPr/>
        </p:nvSpPr>
        <p:spPr>
          <a:xfrm>
            <a:off x="7078665" y="5017411"/>
            <a:ext cx="705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중간 발표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D7170309-0E07-4766-36F6-BF61216B9F9A}"/>
              </a:ext>
            </a:extLst>
          </p:cNvPr>
          <p:cNvSpPr/>
          <p:nvPr/>
        </p:nvSpPr>
        <p:spPr>
          <a:xfrm>
            <a:off x="8849003" y="4954981"/>
            <a:ext cx="2168911" cy="41279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DE0"/>
              </a:gs>
              <a:gs pos="26000">
                <a:srgbClr val="FFBDC3"/>
              </a:gs>
              <a:gs pos="51000">
                <a:srgbClr val="FF9FA7"/>
              </a:gs>
              <a:gs pos="100000">
                <a:srgbClr val="FF7C88"/>
              </a:gs>
            </a:gsLst>
            <a:lin ang="21594000" scaled="0"/>
          </a:gradFill>
          <a:ln>
            <a:noFill/>
          </a:ln>
          <a:effectLst>
            <a:innerShdw blurRad="25400" dist="25400" dir="135000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9B0649-B9AF-1614-D5ED-B186B73834F1}"/>
              </a:ext>
            </a:extLst>
          </p:cNvPr>
          <p:cNvSpPr txBox="1"/>
          <p:nvPr/>
        </p:nvSpPr>
        <p:spPr>
          <a:xfrm>
            <a:off x="9303318" y="5030574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앱 배포 및 업데이트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DB4D4B-4EB6-5591-BCB8-BA9EBA3204A9}"/>
              </a:ext>
            </a:extLst>
          </p:cNvPr>
          <p:cNvSpPr txBox="1"/>
          <p:nvPr/>
        </p:nvSpPr>
        <p:spPr>
          <a:xfrm>
            <a:off x="270933" y="711762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전체 일정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05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8ED79CD-4217-FE9D-621B-68F3FF0606EA}"/>
              </a:ext>
            </a:extLst>
          </p:cNvPr>
          <p:cNvSpPr/>
          <p:nvPr/>
        </p:nvSpPr>
        <p:spPr>
          <a:xfrm>
            <a:off x="8070558" y="2343710"/>
            <a:ext cx="3397887" cy="3303404"/>
          </a:xfrm>
          <a:prstGeom prst="roundRect">
            <a:avLst>
              <a:gd name="adj" fmla="val 68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A07601-62F7-BBD0-3B19-1874C00286F4}"/>
              </a:ext>
            </a:extLst>
          </p:cNvPr>
          <p:cNvSpPr/>
          <p:nvPr/>
        </p:nvSpPr>
        <p:spPr>
          <a:xfrm>
            <a:off x="4397057" y="2343710"/>
            <a:ext cx="3397887" cy="3303404"/>
          </a:xfrm>
          <a:prstGeom prst="roundRect">
            <a:avLst>
              <a:gd name="adj" fmla="val 68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BACDCF8-A089-7FBF-9283-B850C96E519C}"/>
              </a:ext>
            </a:extLst>
          </p:cNvPr>
          <p:cNvSpPr/>
          <p:nvPr/>
        </p:nvSpPr>
        <p:spPr>
          <a:xfrm>
            <a:off x="704850" y="2343710"/>
            <a:ext cx="3397887" cy="3303404"/>
          </a:xfrm>
          <a:prstGeom prst="roundRect">
            <a:avLst>
              <a:gd name="adj" fmla="val 68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C8444-F5DC-A4BA-EED0-DD2EBBAFE79F}"/>
              </a:ext>
            </a:extLst>
          </p:cNvPr>
          <p:cNvSpPr txBox="1"/>
          <p:nvPr/>
        </p:nvSpPr>
        <p:spPr>
          <a:xfrm>
            <a:off x="5926723" y="656053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9A404-F0F3-CF99-8033-CC719D640FFF}"/>
              </a:ext>
            </a:extLst>
          </p:cNvPr>
          <p:cNvSpPr txBox="1"/>
          <p:nvPr/>
        </p:nvSpPr>
        <p:spPr>
          <a:xfrm>
            <a:off x="270933" y="237066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05  </a:t>
            </a:r>
            <a:r>
              <a:rPr lang="ko-KR" altLang="en-US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진행사항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DB4D4B-4EB6-5591-BCB8-BA9EBA3204A9}"/>
              </a:ext>
            </a:extLst>
          </p:cNvPr>
          <p:cNvSpPr txBox="1"/>
          <p:nvPr/>
        </p:nvSpPr>
        <p:spPr>
          <a:xfrm>
            <a:off x="270933" y="711762"/>
            <a:ext cx="18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 프로그램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1AE04-DEAF-C161-C705-7FA9D2B1AEFE}"/>
              </a:ext>
            </a:extLst>
          </p:cNvPr>
          <p:cNvSpPr txBox="1"/>
          <p:nvPr/>
        </p:nvSpPr>
        <p:spPr>
          <a:xfrm>
            <a:off x="5627989" y="4736183"/>
            <a:ext cx="167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Visual Studio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F9362-1EA0-94C2-BDB9-1D77FCE5A9BA}"/>
              </a:ext>
            </a:extLst>
          </p:cNvPr>
          <p:cNvSpPr txBox="1"/>
          <p:nvPr/>
        </p:nvSpPr>
        <p:spPr>
          <a:xfrm>
            <a:off x="2013302" y="261497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디자인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CB9E1-FEC9-38D2-3A91-3CF1AE4AFC02}"/>
              </a:ext>
            </a:extLst>
          </p:cNvPr>
          <p:cNvSpPr txBox="1"/>
          <p:nvPr/>
        </p:nvSpPr>
        <p:spPr>
          <a:xfrm>
            <a:off x="5506736" y="261497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프론트엔드</a:t>
            </a:r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3548A1-5A46-B472-1AD4-4093305E8794}"/>
              </a:ext>
            </a:extLst>
          </p:cNvPr>
          <p:cNvSpPr txBox="1"/>
          <p:nvPr/>
        </p:nvSpPr>
        <p:spPr>
          <a:xfrm>
            <a:off x="9463557" y="261497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백엔드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4280A-09F4-25D5-14AF-A29DD3157F75}"/>
              </a:ext>
            </a:extLst>
          </p:cNvPr>
          <p:cNvSpPr txBox="1"/>
          <p:nvPr/>
        </p:nvSpPr>
        <p:spPr>
          <a:xfrm>
            <a:off x="1977762" y="3701028"/>
            <a:ext cx="1484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Adobe Illustrator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A1EA6-66C7-9D8C-A212-B60F1F80A7B1}"/>
              </a:ext>
            </a:extLst>
          </p:cNvPr>
          <p:cNvSpPr txBox="1"/>
          <p:nvPr/>
        </p:nvSpPr>
        <p:spPr>
          <a:xfrm>
            <a:off x="9463137" y="3701027"/>
            <a:ext cx="135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Android Studio</a:t>
            </a:r>
          </a:p>
        </p:txBody>
      </p:sp>
      <p:pic>
        <p:nvPicPr>
          <p:cNvPr id="4098" name="Picture 2" descr="어도비 일러스트레이터 - 위키백과, 우리 모두의 백과사전">
            <a:extLst>
              <a:ext uri="{FF2B5EF4-FFF2-40B4-BE49-F238E27FC236}">
                <a16:creationId xmlns:a16="http://schemas.microsoft.com/office/drawing/2014/main" id="{CA582B95-5EDE-1D75-0161-87082A2DF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9" y="3577917"/>
            <a:ext cx="599802" cy="5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8A4CCD-CD43-5D0C-A0DE-40EDAAEE403E}"/>
              </a:ext>
            </a:extLst>
          </p:cNvPr>
          <p:cNvSpPr txBox="1"/>
          <p:nvPr/>
        </p:nvSpPr>
        <p:spPr>
          <a:xfrm>
            <a:off x="1977762" y="4744581"/>
            <a:ext cx="1604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Adobe Photoshop</a:t>
            </a:r>
          </a:p>
        </p:txBody>
      </p:sp>
      <p:pic>
        <p:nvPicPr>
          <p:cNvPr id="4100" name="Picture 4" descr="어도비 포토샵 - 위키백과, 우리 모두의 백과사전">
            <a:extLst>
              <a:ext uri="{FF2B5EF4-FFF2-40B4-BE49-F238E27FC236}">
                <a16:creationId xmlns:a16="http://schemas.microsoft.com/office/drawing/2014/main" id="{FF362D86-8C22-D988-38E9-A24EA252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9" y="4623940"/>
            <a:ext cx="599802" cy="5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3355ED1-019D-7052-6955-6F1BDC145A3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5552" y="3544517"/>
            <a:ext cx="651576" cy="6515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A7B6CB-EC9B-A1BA-DADF-213ABB0DD76F}"/>
              </a:ext>
            </a:extLst>
          </p:cNvPr>
          <p:cNvSpPr txBox="1"/>
          <p:nvPr/>
        </p:nvSpPr>
        <p:spPr>
          <a:xfrm>
            <a:off x="5630162" y="3701027"/>
            <a:ext cx="66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Figma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5BFE8D2-148F-EA1E-3EF0-C10706346FE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7745" y="4661471"/>
            <a:ext cx="509714" cy="50971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0F92701-89ED-8DD5-F460-FE7BC800324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7920" y="3512646"/>
            <a:ext cx="670862" cy="7203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E6CBB61-C5C0-8850-FDDF-002763F2F1E2}"/>
              </a:ext>
            </a:extLst>
          </p:cNvPr>
          <p:cNvSpPr txBox="1"/>
          <p:nvPr/>
        </p:nvSpPr>
        <p:spPr>
          <a:xfrm>
            <a:off x="9463137" y="4762439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Firebase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46E587A-83CE-1A02-07AB-91C3CA533FA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EEEEF"/>
              </a:clrFrom>
              <a:clrTo>
                <a:srgbClr val="EEEE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6247" y="4502904"/>
            <a:ext cx="670862" cy="67086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4575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2FE23C-CD67-D3B5-F75D-AE93A0C19EAF}"/>
              </a:ext>
            </a:extLst>
          </p:cNvPr>
          <p:cNvSpPr/>
          <p:nvPr/>
        </p:nvSpPr>
        <p:spPr>
          <a:xfrm>
            <a:off x="9806097" y="3762125"/>
            <a:ext cx="651140" cy="307777"/>
          </a:xfrm>
          <a:prstGeom prst="roundRect">
            <a:avLst>
              <a:gd name="adj" fmla="val 50000"/>
            </a:avLst>
          </a:prstGeom>
          <a:solidFill>
            <a:srgbClr val="FF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6549C28-ECBE-A02E-2572-E559E382E83A}"/>
              </a:ext>
            </a:extLst>
          </p:cNvPr>
          <p:cNvSpPr/>
          <p:nvPr/>
        </p:nvSpPr>
        <p:spPr>
          <a:xfrm>
            <a:off x="7202358" y="3795023"/>
            <a:ext cx="651140" cy="307777"/>
          </a:xfrm>
          <a:prstGeom prst="roundRect">
            <a:avLst>
              <a:gd name="adj" fmla="val 50000"/>
            </a:avLst>
          </a:prstGeom>
          <a:solidFill>
            <a:srgbClr val="FF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B34D482-19DD-C90E-49E4-F62C5D6C022A}"/>
              </a:ext>
            </a:extLst>
          </p:cNvPr>
          <p:cNvSpPr/>
          <p:nvPr/>
        </p:nvSpPr>
        <p:spPr>
          <a:xfrm>
            <a:off x="4585616" y="3772307"/>
            <a:ext cx="651140" cy="307777"/>
          </a:xfrm>
          <a:prstGeom prst="roundRect">
            <a:avLst>
              <a:gd name="adj" fmla="val 50000"/>
            </a:avLst>
          </a:prstGeom>
          <a:solidFill>
            <a:srgbClr val="FF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B8B8D8C-62E6-C567-31EF-C270142D517B}"/>
              </a:ext>
            </a:extLst>
          </p:cNvPr>
          <p:cNvSpPr/>
          <p:nvPr/>
        </p:nvSpPr>
        <p:spPr>
          <a:xfrm>
            <a:off x="1985775" y="3760001"/>
            <a:ext cx="651140" cy="307777"/>
          </a:xfrm>
          <a:prstGeom prst="roundRect">
            <a:avLst>
              <a:gd name="adj" fmla="val 50000"/>
            </a:avLst>
          </a:prstGeom>
          <a:solidFill>
            <a:srgbClr val="FF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BE0A24-7AA3-F6B5-27FA-5F13C0DBC54D}"/>
              </a:ext>
            </a:extLst>
          </p:cNvPr>
          <p:cNvSpPr txBox="1"/>
          <p:nvPr/>
        </p:nvSpPr>
        <p:spPr>
          <a:xfrm>
            <a:off x="1985775" y="376000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심지우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898DAF-61BB-7608-D02E-A139AD8DB0A6}"/>
              </a:ext>
            </a:extLst>
          </p:cNvPr>
          <p:cNvSpPr/>
          <p:nvPr/>
        </p:nvSpPr>
        <p:spPr>
          <a:xfrm>
            <a:off x="824695" y="5987133"/>
            <a:ext cx="625187" cy="301464"/>
          </a:xfrm>
          <a:prstGeom prst="roundRect">
            <a:avLst>
              <a:gd name="adj" fmla="val 50000"/>
            </a:avLst>
          </a:prstGeom>
          <a:solidFill>
            <a:srgbClr val="FF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23BC4D0-7B84-C4F0-38D9-6DA63003C366}"/>
              </a:ext>
            </a:extLst>
          </p:cNvPr>
          <p:cNvSpPr/>
          <p:nvPr/>
        </p:nvSpPr>
        <p:spPr>
          <a:xfrm>
            <a:off x="825698" y="5387492"/>
            <a:ext cx="625187" cy="301464"/>
          </a:xfrm>
          <a:prstGeom prst="roundRect">
            <a:avLst>
              <a:gd name="adj" fmla="val 50000"/>
            </a:avLst>
          </a:prstGeom>
          <a:solidFill>
            <a:srgbClr val="FF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04CB66E-C173-BD32-D068-CF3C4101F091}"/>
              </a:ext>
            </a:extLst>
          </p:cNvPr>
          <p:cNvSpPr/>
          <p:nvPr/>
        </p:nvSpPr>
        <p:spPr>
          <a:xfrm>
            <a:off x="825699" y="4793925"/>
            <a:ext cx="625187" cy="301464"/>
          </a:xfrm>
          <a:prstGeom prst="roundRect">
            <a:avLst>
              <a:gd name="adj" fmla="val 50000"/>
            </a:avLst>
          </a:prstGeom>
          <a:solidFill>
            <a:srgbClr val="FF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FA83FDF-EFF5-9294-8785-8D006E5E0C3B}"/>
              </a:ext>
            </a:extLst>
          </p:cNvPr>
          <p:cNvSpPr/>
          <p:nvPr/>
        </p:nvSpPr>
        <p:spPr>
          <a:xfrm>
            <a:off x="825699" y="4209950"/>
            <a:ext cx="625187" cy="301464"/>
          </a:xfrm>
          <a:prstGeom prst="roundRect">
            <a:avLst>
              <a:gd name="adj" fmla="val 50000"/>
            </a:avLst>
          </a:prstGeom>
          <a:solidFill>
            <a:srgbClr val="FF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C8444-F5DC-A4BA-EED0-DD2EBBAFE79F}"/>
              </a:ext>
            </a:extLst>
          </p:cNvPr>
          <p:cNvSpPr txBox="1"/>
          <p:nvPr/>
        </p:nvSpPr>
        <p:spPr>
          <a:xfrm>
            <a:off x="5926723" y="656053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9A404-F0F3-CF99-8033-CC719D640FFF}"/>
              </a:ext>
            </a:extLst>
          </p:cNvPr>
          <p:cNvSpPr txBox="1"/>
          <p:nvPr/>
        </p:nvSpPr>
        <p:spPr>
          <a:xfrm>
            <a:off x="270933" y="237066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05  </a:t>
            </a:r>
            <a:r>
              <a:rPr lang="ko-KR" altLang="en-US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진행사항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DB4D4B-4EB6-5591-BCB8-BA9EBA3204A9}"/>
              </a:ext>
            </a:extLst>
          </p:cNvPr>
          <p:cNvSpPr txBox="1"/>
          <p:nvPr/>
        </p:nvSpPr>
        <p:spPr>
          <a:xfrm>
            <a:off x="270933" y="711762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팀원 역할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DDADBD-C0AE-D9B7-8C5E-2257520F7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86" y="1514320"/>
            <a:ext cx="2237427" cy="21454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2537CA-0472-16FF-E995-D301FC833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728" y="1342534"/>
            <a:ext cx="2489050" cy="24890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2216FC-1AFA-8E2C-63BF-BD54549ED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261" y="1342534"/>
            <a:ext cx="2314382" cy="23143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8E1101-C199-4718-C497-8A1965853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70" y="1514588"/>
            <a:ext cx="2104750" cy="21047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A1C63C-F4AE-CEF5-44AD-8DD464DC7117}"/>
              </a:ext>
            </a:extLst>
          </p:cNvPr>
          <p:cNvSpPr txBox="1"/>
          <p:nvPr/>
        </p:nvSpPr>
        <p:spPr>
          <a:xfrm>
            <a:off x="4585616" y="3772307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오소연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14DA3-FA54-DB25-B940-3E26B43722F5}"/>
              </a:ext>
            </a:extLst>
          </p:cNvPr>
          <p:cNvSpPr txBox="1"/>
          <p:nvPr/>
        </p:nvSpPr>
        <p:spPr>
          <a:xfrm>
            <a:off x="7202358" y="3795023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박가은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035E50-C346-838F-624D-9273E02B0F3C}"/>
              </a:ext>
            </a:extLst>
          </p:cNvPr>
          <p:cNvSpPr txBox="1"/>
          <p:nvPr/>
        </p:nvSpPr>
        <p:spPr>
          <a:xfrm>
            <a:off x="9806097" y="3762125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표혜준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C5DC8-6F14-B8C0-8699-0F5710CD49BD}"/>
              </a:ext>
            </a:extLst>
          </p:cNvPr>
          <p:cNvSpPr txBox="1"/>
          <p:nvPr/>
        </p:nvSpPr>
        <p:spPr>
          <a:xfrm>
            <a:off x="890469" y="4203638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57F215-6D35-8DC0-BAD4-055DBD4A18B7}"/>
              </a:ext>
            </a:extLst>
          </p:cNvPr>
          <p:cNvSpPr txBox="1"/>
          <p:nvPr/>
        </p:nvSpPr>
        <p:spPr>
          <a:xfrm>
            <a:off x="890469" y="5388426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697925-1488-70E5-5F81-A6CC2C9C85CF}"/>
              </a:ext>
            </a:extLst>
          </p:cNvPr>
          <p:cNvSpPr txBox="1"/>
          <p:nvPr/>
        </p:nvSpPr>
        <p:spPr>
          <a:xfrm>
            <a:off x="890469" y="5980820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69C4F5-F923-8447-8A33-CA1C6BAEC34D}"/>
              </a:ext>
            </a:extLst>
          </p:cNvPr>
          <p:cNvSpPr txBox="1"/>
          <p:nvPr/>
        </p:nvSpPr>
        <p:spPr>
          <a:xfrm>
            <a:off x="890469" y="4796032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0B7F70-01FB-4FB6-B7B5-586463B20745}"/>
              </a:ext>
            </a:extLst>
          </p:cNvPr>
          <p:cNvSpPr txBox="1"/>
          <p:nvPr/>
        </p:nvSpPr>
        <p:spPr>
          <a:xfrm>
            <a:off x="2063520" y="4203637"/>
            <a:ext cx="3121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팀장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	                 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2A5280-A6C4-4CEE-4267-B7723F9C232F}"/>
              </a:ext>
            </a:extLst>
          </p:cNvPr>
          <p:cNvSpPr txBox="1"/>
          <p:nvPr/>
        </p:nvSpPr>
        <p:spPr>
          <a:xfrm>
            <a:off x="2063519" y="4796032"/>
            <a:ext cx="848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내부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	                 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외부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	              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내부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	           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외부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0ACCDE-7EA7-5FF2-6E96-4083EF2E1CFB}"/>
              </a:ext>
            </a:extLst>
          </p:cNvPr>
          <p:cNvSpPr txBox="1"/>
          <p:nvPr/>
        </p:nvSpPr>
        <p:spPr>
          <a:xfrm>
            <a:off x="2005199" y="5388426"/>
            <a:ext cx="8989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백엔드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	                 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프론트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	              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프론트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	            </a:t>
            </a: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백엔드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   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7B280-424B-8FA0-576C-9DC2894F9AA0}"/>
              </a:ext>
            </a:extLst>
          </p:cNvPr>
          <p:cNvSpPr txBox="1"/>
          <p:nvPr/>
        </p:nvSpPr>
        <p:spPr>
          <a:xfrm>
            <a:off x="2063519" y="5980820"/>
            <a:ext cx="3302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	              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자료제작</a:t>
            </a:r>
          </a:p>
        </p:txBody>
      </p:sp>
    </p:spTree>
    <p:extLst>
      <p:ext uri="{BB962C8B-B14F-4D97-AF65-F5344CB8AC3E}">
        <p14:creationId xmlns:p14="http://schemas.microsoft.com/office/powerpoint/2010/main" val="148517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18DD49-C663-F78E-8E32-C9670DAB509E}"/>
              </a:ext>
            </a:extLst>
          </p:cNvPr>
          <p:cNvSpPr txBox="1"/>
          <p:nvPr/>
        </p:nvSpPr>
        <p:spPr>
          <a:xfrm>
            <a:off x="4893587" y="3208866"/>
            <a:ext cx="2404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08697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D73E6F-F739-5DCF-94C8-EB6898FB22D6}"/>
              </a:ext>
            </a:extLst>
          </p:cNvPr>
          <p:cNvSpPr txBox="1"/>
          <p:nvPr/>
        </p:nvSpPr>
        <p:spPr>
          <a:xfrm>
            <a:off x="5814513" y="2743201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Min Sans ExtraBold" pitchFamily="50" charset="0"/>
                <a:ea typeface="Min Sans ExtraBold" pitchFamily="50" charset="0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Min Sans ExtraBold" pitchFamily="50" charset="0"/>
              <a:ea typeface="Min Sans Extra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8DD49-C663-F78E-8E32-C9670DAB509E}"/>
              </a:ext>
            </a:extLst>
          </p:cNvPr>
          <p:cNvSpPr txBox="1"/>
          <p:nvPr/>
        </p:nvSpPr>
        <p:spPr>
          <a:xfrm>
            <a:off x="5057896" y="3208866"/>
            <a:ext cx="20762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연구 배경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06B5EB-7B58-C94D-CB5C-F9E7F2651286}"/>
              </a:ext>
            </a:extLst>
          </p:cNvPr>
          <p:cNvCxnSpPr>
            <a:cxnSpLocks/>
          </p:cNvCxnSpPr>
          <p:nvPr/>
        </p:nvCxnSpPr>
        <p:spPr>
          <a:xfrm>
            <a:off x="5866606" y="4127505"/>
            <a:ext cx="4587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03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D4B43C-23E5-0C7D-919F-AE8CDCB86900}"/>
              </a:ext>
            </a:extLst>
          </p:cNvPr>
          <p:cNvSpPr txBox="1"/>
          <p:nvPr/>
        </p:nvSpPr>
        <p:spPr>
          <a:xfrm>
            <a:off x="270933" y="237066"/>
            <a:ext cx="1095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  </a:t>
            </a:r>
            <a:r>
              <a:rPr lang="ko-KR" altLang="en-US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연구배경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C65A0C-DA47-B2A1-7BE2-6227650F77FA}"/>
              </a:ext>
            </a:extLst>
          </p:cNvPr>
          <p:cNvCxnSpPr>
            <a:cxnSpLocks/>
          </p:cNvCxnSpPr>
          <p:nvPr/>
        </p:nvCxnSpPr>
        <p:spPr>
          <a:xfrm>
            <a:off x="1089452" y="3429000"/>
            <a:ext cx="1001309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B8529E-5336-D052-8B78-7A44A8582177}"/>
              </a:ext>
            </a:extLst>
          </p:cNvPr>
          <p:cNvSpPr txBox="1"/>
          <p:nvPr/>
        </p:nvSpPr>
        <p:spPr>
          <a:xfrm>
            <a:off x="1308829" y="1484430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7C8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디저트 소비의 일상화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27202-9352-56AC-4F33-4A1A008E558C}"/>
              </a:ext>
            </a:extLst>
          </p:cNvPr>
          <p:cNvSpPr txBox="1"/>
          <p:nvPr/>
        </p:nvSpPr>
        <p:spPr>
          <a:xfrm>
            <a:off x="1303904" y="2047265"/>
            <a:ext cx="467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커피가 중심이었던 트렌드는 </a:t>
            </a:r>
            <a:r>
              <a:rPr lang="ko-KR" altLang="en-US" sz="1400" dirty="0">
                <a:solidFill>
                  <a:srgbClr val="FF7C8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디저트를 얼마나 맛있고</a:t>
            </a:r>
            <a:endParaRPr lang="en-US" altLang="ko-KR" sz="1400" dirty="0">
              <a:solidFill>
                <a:srgbClr val="FF7C8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FF7C8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특별하게</a:t>
            </a:r>
            <a:r>
              <a:rPr lang="en-US" altLang="ko-KR" sz="1400" dirty="0">
                <a:solidFill>
                  <a:srgbClr val="FF7C8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dirty="0">
                <a:solidFill>
                  <a:srgbClr val="FF7C8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제공하는 가</a:t>
            </a:r>
            <a:r>
              <a:rPr lang="ko-KR" altLang="en-US" sz="1400" dirty="0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 초점이 옮겨져 디저트 소비가 일상화 됨</a:t>
            </a:r>
            <a:endParaRPr lang="en-US" altLang="ko-KR" sz="1400" dirty="0">
              <a:solidFill>
                <a:srgbClr val="FF7C88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339863BD-E364-8B9A-5D89-7498E8F1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204"/>
          <a:stretch>
            <a:fillRect/>
          </a:stretch>
        </p:blipFill>
        <p:spPr>
          <a:xfrm>
            <a:off x="6758341" y="798326"/>
            <a:ext cx="4119203" cy="22985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8976485-F71D-0D84-5798-223196896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345" y="1442558"/>
            <a:ext cx="483181" cy="483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E53E6-9499-A15D-411A-AFA173204813}"/>
              </a:ext>
            </a:extLst>
          </p:cNvPr>
          <p:cNvSpPr txBox="1"/>
          <p:nvPr/>
        </p:nvSpPr>
        <p:spPr>
          <a:xfrm>
            <a:off x="1308829" y="3901534"/>
            <a:ext cx="2024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7C8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SNS </a:t>
            </a:r>
            <a:r>
              <a:rPr lang="ko-KR" altLang="en-US" sz="2400" dirty="0">
                <a:solidFill>
                  <a:srgbClr val="FF7C8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인증 문화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56013-D277-5FE7-48AC-3BE41D05747D}"/>
              </a:ext>
            </a:extLst>
          </p:cNvPr>
          <p:cNvSpPr txBox="1"/>
          <p:nvPr/>
        </p:nvSpPr>
        <p:spPr>
          <a:xfrm>
            <a:off x="1278256" y="4530491"/>
            <a:ext cx="511261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</a:t>
            </a:r>
            <a:r>
              <a:rPr lang="ko-KR" altLang="en-US" sz="1400" dirty="0" err="1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인스타그래머블</a:t>
            </a:r>
            <a:r>
              <a:rPr lang="en-US" altLang="ko-KR" sz="1400" dirty="0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</a:t>
            </a:r>
            <a:r>
              <a:rPr lang="ko-KR" altLang="en-US" sz="1400" dirty="0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이란 인스타그램</a:t>
            </a:r>
            <a:r>
              <a:rPr lang="en-US" altLang="ko-KR" sz="1400" dirty="0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(Instagram)</a:t>
            </a:r>
            <a:r>
              <a:rPr lang="ko-KR" altLang="en-US" sz="1400" dirty="0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과 ‘할 수 </a:t>
            </a:r>
            <a:r>
              <a:rPr lang="ko-KR" altLang="en-US" sz="1400" dirty="0" err="1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있는’이라는</a:t>
            </a:r>
            <a:endParaRPr lang="en-US" altLang="ko-KR" sz="1400" dirty="0">
              <a:solidFill>
                <a:srgbClr val="FF7C88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뜻의</a:t>
            </a:r>
            <a:r>
              <a:rPr lang="en-US" altLang="ko-KR" sz="1400" dirty="0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영단어</a:t>
            </a:r>
            <a:r>
              <a:rPr lang="ko-KR" altLang="en-US" sz="1400" dirty="0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‘</a:t>
            </a:r>
            <a:r>
              <a:rPr lang="en-US" altLang="ko-KR" sz="1400" dirty="0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able’</a:t>
            </a:r>
            <a:r>
              <a:rPr lang="ko-KR" altLang="en-US" sz="1400" dirty="0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합친 조어로</a:t>
            </a:r>
            <a:r>
              <a:rPr lang="en-US" altLang="ko-KR" sz="1400" dirty="0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‘</a:t>
            </a:r>
            <a:r>
              <a:rPr lang="ko-KR" altLang="en-US" sz="1400" dirty="0" err="1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인스타그램에</a:t>
            </a:r>
            <a:r>
              <a:rPr lang="ko-KR" altLang="en-US" sz="1400" dirty="0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올릴 </a:t>
            </a:r>
            <a:r>
              <a:rPr lang="ko-KR" altLang="en-US" sz="1400" dirty="0" err="1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만한’이라는</a:t>
            </a:r>
            <a:r>
              <a:rPr lang="ko-KR" altLang="en-US" sz="1400" dirty="0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뜻</a:t>
            </a:r>
            <a:endParaRPr lang="en-US" altLang="ko-KR" sz="1400" dirty="0">
              <a:solidFill>
                <a:srgbClr val="FF7C88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1400" dirty="0">
              <a:solidFill>
                <a:srgbClr val="FF7C88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시각적으로 화려한 디저트는 </a:t>
            </a:r>
            <a:r>
              <a:rPr lang="ko-KR" altLang="en-US" sz="1400" dirty="0" err="1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인스타그래머블로서</a:t>
            </a:r>
            <a:r>
              <a:rPr lang="ko-KR" altLang="en-US" sz="1400" dirty="0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SNS</a:t>
            </a:r>
            <a:r>
              <a:rPr lang="ko-KR" altLang="en-US" sz="1400" dirty="0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통해</a:t>
            </a:r>
            <a:endParaRPr lang="en-US" altLang="ko-KR" sz="1400" dirty="0">
              <a:solidFill>
                <a:srgbClr val="FF7C88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소비 수요가 지속적으로 증대</a:t>
            </a:r>
            <a:r>
              <a:rPr lang="ko-KR" altLang="en-US" sz="1400" dirty="0">
                <a:solidFill>
                  <a:srgbClr val="FF7C88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되고 있음</a:t>
            </a:r>
            <a:endParaRPr lang="en-US" altLang="ko-KR" sz="1400" dirty="0">
              <a:solidFill>
                <a:srgbClr val="FF7C88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70B6EF-60E8-23E0-407A-18D7E09C0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42" y="3840108"/>
            <a:ext cx="584516" cy="5845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B930B9-1AD9-380C-AA66-1A9B9784BB65}"/>
              </a:ext>
            </a:extLst>
          </p:cNvPr>
          <p:cNvSpPr txBox="1"/>
          <p:nvPr/>
        </p:nvSpPr>
        <p:spPr>
          <a:xfrm>
            <a:off x="5963592" y="6560530"/>
            <a:ext cx="2616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</a:t>
            </a:r>
            <a:endParaRPr lang="ko-KR" altLang="en-US" sz="105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9DA895-B2CF-1F15-B92D-6E95D3E6FBBC}"/>
              </a:ext>
            </a:extLst>
          </p:cNvPr>
          <p:cNvSpPr txBox="1"/>
          <p:nvPr/>
        </p:nvSpPr>
        <p:spPr>
          <a:xfrm>
            <a:off x="7201153" y="3040854"/>
            <a:ext cx="3233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출처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월간커피 발행 소셜 인사이트 리포트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Vol 101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수록</a:t>
            </a:r>
          </a:p>
        </p:txBody>
      </p:sp>
      <p:pic>
        <p:nvPicPr>
          <p:cNvPr id="3074" name="Picture 2" descr="인스타그램 MAU 현황 인스타그램 MAU가 빠르게 증가하고 있다. 인포/ 김윤아 기자">
            <a:extLst>
              <a:ext uri="{FF2B5EF4-FFF2-40B4-BE49-F238E27FC236}">
                <a16:creationId xmlns:a16="http://schemas.microsoft.com/office/drawing/2014/main" id="{8413BCCB-3BC8-86CE-BE0A-37F5F0371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341" y="3780540"/>
            <a:ext cx="4052654" cy="226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FAA31C-D489-2A3B-9D69-B684D6793A14}"/>
              </a:ext>
            </a:extLst>
          </p:cNvPr>
          <p:cNvSpPr txBox="1"/>
          <p:nvPr/>
        </p:nvSpPr>
        <p:spPr>
          <a:xfrm>
            <a:off x="6869331" y="6000608"/>
            <a:ext cx="38972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출처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05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충대신문방송사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‘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현대를 살아가는 당신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‘</a:t>
            </a:r>
            <a:r>
              <a:rPr lang="ko-KR" altLang="en-US" sz="105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인스타그래머블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’ 한가요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?’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55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D73E6F-F739-5DCF-94C8-EB6898FB22D6}"/>
              </a:ext>
            </a:extLst>
          </p:cNvPr>
          <p:cNvSpPr txBox="1"/>
          <p:nvPr/>
        </p:nvSpPr>
        <p:spPr>
          <a:xfrm>
            <a:off x="5814513" y="2743201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Min Sans ExtraBold" pitchFamily="50" charset="0"/>
                <a:ea typeface="Min Sans ExtraBold" pitchFamily="50" charset="0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Min Sans ExtraBold" pitchFamily="50" charset="0"/>
              <a:ea typeface="Min Sans ExtraBold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8DD49-C663-F78E-8E32-C9670DAB509E}"/>
              </a:ext>
            </a:extLst>
          </p:cNvPr>
          <p:cNvSpPr txBox="1"/>
          <p:nvPr/>
        </p:nvSpPr>
        <p:spPr>
          <a:xfrm>
            <a:off x="4835879" y="3208866"/>
            <a:ext cx="25202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마케팅 분석</a:t>
            </a:r>
            <a:endParaRPr lang="ko-KR" altLang="en-US" sz="40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06B5EB-7B58-C94D-CB5C-F9E7F2651286}"/>
              </a:ext>
            </a:extLst>
          </p:cNvPr>
          <p:cNvCxnSpPr>
            <a:cxnSpLocks/>
          </p:cNvCxnSpPr>
          <p:nvPr/>
        </p:nvCxnSpPr>
        <p:spPr>
          <a:xfrm>
            <a:off x="5866606" y="4127505"/>
            <a:ext cx="4587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94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F2E8CD9-0AD7-7A6C-4840-551F23EA42DB}"/>
              </a:ext>
            </a:extLst>
          </p:cNvPr>
          <p:cNvSpPr/>
          <p:nvPr/>
        </p:nvSpPr>
        <p:spPr>
          <a:xfrm>
            <a:off x="3793191" y="1129553"/>
            <a:ext cx="6364941" cy="15437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C8444-F5DC-A4BA-EED0-DD2EBBAFE79F}"/>
              </a:ext>
            </a:extLst>
          </p:cNvPr>
          <p:cNvSpPr txBox="1"/>
          <p:nvPr/>
        </p:nvSpPr>
        <p:spPr>
          <a:xfrm>
            <a:off x="5965195" y="6560530"/>
            <a:ext cx="2616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6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CF8ECDA-DC8C-DA9B-B078-96FB8F2D4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907" y="1381104"/>
            <a:ext cx="968190" cy="968190"/>
          </a:xfrm>
          <a:prstGeom prst="round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88C73D-ECAA-6CC7-C3E4-EF600B0EE98F}"/>
              </a:ext>
            </a:extLst>
          </p:cNvPr>
          <p:cNvSpPr txBox="1"/>
          <p:nvPr/>
        </p:nvSpPr>
        <p:spPr>
          <a:xfrm>
            <a:off x="2069541" y="2396269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마끼아또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566322A-BACF-2479-C40C-FCC3F2E19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907" y="3131702"/>
            <a:ext cx="968190" cy="968190"/>
          </a:xfrm>
          <a:prstGeom prst="round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08FE43-F84C-4A8D-B217-9863B5146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907" y="4860814"/>
            <a:ext cx="968191" cy="968191"/>
          </a:xfrm>
          <a:prstGeom prst="round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1139DF-2BB7-F71C-D37B-AE033EAB0FCE}"/>
              </a:ext>
            </a:extLst>
          </p:cNvPr>
          <p:cNvSpPr txBox="1"/>
          <p:nvPr/>
        </p:nvSpPr>
        <p:spPr>
          <a:xfrm>
            <a:off x="2210605" y="4118942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카핀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59218-FDE7-6FEA-9DDB-C03C7CF224DC}"/>
              </a:ext>
            </a:extLst>
          </p:cNvPr>
          <p:cNvSpPr txBox="1"/>
          <p:nvPr/>
        </p:nvSpPr>
        <p:spPr>
          <a:xfrm>
            <a:off x="2162547" y="5875980"/>
            <a:ext cx="562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Café!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BEEDF6-B9D4-AAF7-426E-4ACC5426C883}"/>
              </a:ext>
            </a:extLst>
          </p:cNvPr>
          <p:cNvSpPr txBox="1"/>
          <p:nvPr/>
        </p:nvSpPr>
        <p:spPr>
          <a:xfrm>
            <a:off x="4157128" y="1801243"/>
            <a:ext cx="5637059" cy="662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내 위치를 중심으로 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2km </a:t>
            </a: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반경 이내의 카페를 찾아준다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카페에 대한 정보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3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시그니처</a:t>
            </a: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메뉴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분위기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위치 등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 다양하다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ko-KR" altLang="en-US" sz="13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C01ED42-3BAC-3F38-4133-26EFD41B9F8E}"/>
              </a:ext>
            </a:extLst>
          </p:cNvPr>
          <p:cNvSpPr/>
          <p:nvPr/>
        </p:nvSpPr>
        <p:spPr>
          <a:xfrm>
            <a:off x="3793189" y="2916054"/>
            <a:ext cx="6364941" cy="15437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7448FA-8B81-9F8E-5EE1-45E69B99FAB0}"/>
              </a:ext>
            </a:extLst>
          </p:cNvPr>
          <p:cNvSpPr txBox="1"/>
          <p:nvPr/>
        </p:nvSpPr>
        <p:spPr>
          <a:xfrm>
            <a:off x="4157128" y="3554243"/>
            <a:ext cx="5748869" cy="662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사용자와 카페와의 거리와 경로를 지도에 표시해준다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지도에 표시된 경로와 거리는 사용자가 이동할 때마다 업데이트 된다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ko-KR" altLang="en-US" sz="13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CA20234-74D8-225D-9CDE-73A1ED812E1E}"/>
              </a:ext>
            </a:extLst>
          </p:cNvPr>
          <p:cNvSpPr/>
          <p:nvPr/>
        </p:nvSpPr>
        <p:spPr>
          <a:xfrm>
            <a:off x="3793188" y="4702556"/>
            <a:ext cx="6364941" cy="15437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54142E-BDDB-E967-7148-F5C70B8C8F22}"/>
              </a:ext>
            </a:extLst>
          </p:cNvPr>
          <p:cNvSpPr txBox="1"/>
          <p:nvPr/>
        </p:nvSpPr>
        <p:spPr>
          <a:xfrm>
            <a:off x="4157128" y="5310886"/>
            <a:ext cx="6096000" cy="662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태그 필터를 통해 카페마다 달린 태그로 검색될 수 있다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개인의 취향에 맞는 카페를 찾을 수 있다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ko-KR" altLang="en-US" sz="13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5089E9-DB54-E7D9-0031-E3416F29EAFE}"/>
              </a:ext>
            </a:extLst>
          </p:cNvPr>
          <p:cNvSpPr txBox="1"/>
          <p:nvPr/>
        </p:nvSpPr>
        <p:spPr>
          <a:xfrm>
            <a:off x="4157128" y="1268591"/>
            <a:ext cx="56370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다양한 필터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원하는 지역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메뉴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서비스 등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통해 개인의 취향에 맞는 카페를 추천해주는 앱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DC7C29-FA7A-B52B-7317-F1AC1E128D76}"/>
              </a:ext>
            </a:extLst>
          </p:cNvPr>
          <p:cNvSpPr txBox="1"/>
          <p:nvPr/>
        </p:nvSpPr>
        <p:spPr>
          <a:xfrm>
            <a:off x="4157127" y="3121223"/>
            <a:ext cx="5637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카페 탐색 버튼을 통해 사용자 근처의 가까운 카페를 거리 순으로 알려주는 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942DE5-6701-5124-06BD-2BC41D33B80A}"/>
              </a:ext>
            </a:extLst>
          </p:cNvPr>
          <p:cNvSpPr txBox="1"/>
          <p:nvPr/>
        </p:nvSpPr>
        <p:spPr>
          <a:xfrm>
            <a:off x="4157128" y="4905164"/>
            <a:ext cx="4671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CAFETI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이용하여 사용자의 카페 취향을 분석해 추천해주는 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45B1C5-57E6-DAE2-D437-2D9DCFCFBF57}"/>
              </a:ext>
            </a:extLst>
          </p:cNvPr>
          <p:cNvSpPr txBox="1"/>
          <p:nvPr/>
        </p:nvSpPr>
        <p:spPr>
          <a:xfrm>
            <a:off x="270933" y="237066"/>
            <a:ext cx="2307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  </a:t>
            </a:r>
            <a:r>
              <a:rPr lang="ko-KR" altLang="en-US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마케팅 분석 </a:t>
            </a:r>
            <a:r>
              <a:rPr lang="en-US" altLang="ko-KR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 </a:t>
            </a:r>
            <a:r>
              <a:rPr lang="ko-KR" altLang="en-US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국내 경쟁사</a:t>
            </a:r>
          </a:p>
        </p:txBody>
      </p:sp>
    </p:spTree>
    <p:extLst>
      <p:ext uri="{BB962C8B-B14F-4D97-AF65-F5344CB8AC3E}">
        <p14:creationId xmlns:p14="http://schemas.microsoft.com/office/powerpoint/2010/main" val="38558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F2E8CD9-0AD7-7A6C-4840-551F23EA42DB}"/>
              </a:ext>
            </a:extLst>
          </p:cNvPr>
          <p:cNvSpPr/>
          <p:nvPr/>
        </p:nvSpPr>
        <p:spPr>
          <a:xfrm>
            <a:off x="3212614" y="1392992"/>
            <a:ext cx="7333130" cy="19645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C8444-F5DC-A4BA-EED0-DD2EBBAFE79F}"/>
              </a:ext>
            </a:extLst>
          </p:cNvPr>
          <p:cNvSpPr txBox="1"/>
          <p:nvPr/>
        </p:nvSpPr>
        <p:spPr>
          <a:xfrm>
            <a:off x="5965195" y="6560530"/>
            <a:ext cx="2616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88C73D-ECAA-6CC7-C3E4-EF600B0EE98F}"/>
              </a:ext>
            </a:extLst>
          </p:cNvPr>
          <p:cNvSpPr txBox="1"/>
          <p:nvPr/>
        </p:nvSpPr>
        <p:spPr>
          <a:xfrm>
            <a:off x="1644253" y="2870178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Google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BEEDF6-B9D4-AAF7-426E-4ACC5426C883}"/>
              </a:ext>
            </a:extLst>
          </p:cNvPr>
          <p:cNvSpPr txBox="1"/>
          <p:nvPr/>
        </p:nvSpPr>
        <p:spPr>
          <a:xfrm>
            <a:off x="3613530" y="2033146"/>
            <a:ext cx="6752920" cy="1063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음식점 및 카페의 명칭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주소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배달 유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무 등 기본 정보를 제공하며 후기 작성이 가능하여 해당</a:t>
            </a:r>
            <a:endParaRPr lang="en-US" altLang="ko-KR" sz="13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음식점의 실제 이용자 후기를 볼 수 있다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음식점의 방문 기록을 기준으로 인기 시간대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즉 </a:t>
            </a:r>
            <a:r>
              <a:rPr lang="ko-KR" altLang="en-US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사람이 가장 붐비는 시간대 정보를 제공</a:t>
            </a: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한다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국내외 지역 상관없이 음식점 및 카페 정보 제공이 가능하다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18DB76-864B-8450-72AA-D0A2F3615A1E}"/>
              </a:ext>
            </a:extLst>
          </p:cNvPr>
          <p:cNvSpPr txBox="1"/>
          <p:nvPr/>
        </p:nvSpPr>
        <p:spPr>
          <a:xfrm>
            <a:off x="3613530" y="1617789"/>
            <a:ext cx="3858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국내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해외 음식점 및 카페 등에 대한 정보 제공 서비스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D9579E-D9D7-B52A-CFA5-BADD0B819F94}"/>
              </a:ext>
            </a:extLst>
          </p:cNvPr>
          <p:cNvSpPr txBox="1"/>
          <p:nvPr/>
        </p:nvSpPr>
        <p:spPr>
          <a:xfrm>
            <a:off x="270933" y="237066"/>
            <a:ext cx="2307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  </a:t>
            </a:r>
            <a:r>
              <a:rPr lang="ko-KR" altLang="en-US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마케팅 분석 </a:t>
            </a:r>
            <a:r>
              <a:rPr lang="en-US" altLang="ko-KR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 </a:t>
            </a:r>
            <a:r>
              <a:rPr lang="ko-KR" altLang="en-US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포털 사이트</a:t>
            </a:r>
          </a:p>
        </p:txBody>
      </p:sp>
      <p:pic>
        <p:nvPicPr>
          <p:cNvPr id="1026" name="Picture 2" descr="구글 아이콘 PNG AI 무료 다운로드 (2023년) - 리틀딥">
            <a:extLst>
              <a:ext uri="{FF2B5EF4-FFF2-40B4-BE49-F238E27FC236}">
                <a16:creationId xmlns:a16="http://schemas.microsoft.com/office/drawing/2014/main" id="{AF7E41BD-1953-0116-64F8-DFE0A650E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68" b="50170"/>
          <a:stretch/>
        </p:blipFill>
        <p:spPr bwMode="auto">
          <a:xfrm>
            <a:off x="1554294" y="1880340"/>
            <a:ext cx="956095" cy="989838"/>
          </a:xfrm>
          <a:prstGeom prst="roundRect">
            <a:avLst>
              <a:gd name="adj" fmla="val 113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F6AEE7B-7B61-DB3B-3AC0-90BB37F055C6}"/>
              </a:ext>
            </a:extLst>
          </p:cNvPr>
          <p:cNvSpPr/>
          <p:nvPr/>
        </p:nvSpPr>
        <p:spPr>
          <a:xfrm>
            <a:off x="3229486" y="3682719"/>
            <a:ext cx="7333130" cy="21239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E5E27-398C-ED6B-2FC0-97BAD9360CDC}"/>
              </a:ext>
            </a:extLst>
          </p:cNvPr>
          <p:cNvSpPr txBox="1"/>
          <p:nvPr/>
        </p:nvSpPr>
        <p:spPr>
          <a:xfrm>
            <a:off x="1708415" y="515990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Naver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10743-F07A-2676-21D1-59884375EA9F}"/>
              </a:ext>
            </a:extLst>
          </p:cNvPr>
          <p:cNvSpPr txBox="1"/>
          <p:nvPr/>
        </p:nvSpPr>
        <p:spPr>
          <a:xfrm>
            <a:off x="3630402" y="4242489"/>
            <a:ext cx="67529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음식점 및 카페의 명칭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주소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배달 유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무 등 기본 정보를 제공하며 후기 작성이 가능하여 해당 </a:t>
            </a:r>
            <a:endParaRPr lang="en-US" altLang="ko-KR" sz="13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음식점의 </a:t>
            </a:r>
            <a:r>
              <a:rPr lang="ko-KR" altLang="en-US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실제 이용자 후기</a:t>
            </a: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볼 수 있다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r>
              <a:rPr lang="en-US" altLang="ko-KR" sz="5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</a:t>
            </a:r>
          </a:p>
          <a:p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특별한 메뉴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대화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주차 등 이용자가 주로 필요로 하는 </a:t>
            </a:r>
            <a:r>
              <a:rPr lang="ko-KR" altLang="en-US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카테고리 세분화</a:t>
            </a: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 잘 되어 있어 원하는</a:t>
            </a:r>
            <a:endParaRPr lang="en-US" altLang="ko-KR" sz="13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음식점 및 카페의 정보를 쉽게 볼 수 있다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r>
              <a:rPr lang="en-US" altLang="ko-KR" sz="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</a:t>
            </a:r>
          </a:p>
          <a:p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네이버 예약 서비스를 이용하는 음식점 및 카페에 한 해 </a:t>
            </a:r>
            <a:r>
              <a:rPr lang="ko-KR" altLang="en-US" sz="1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온라인으로 예약</a:t>
            </a: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 가능하다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FBB6BF-DA0D-4A56-F091-9786E38802CD}"/>
              </a:ext>
            </a:extLst>
          </p:cNvPr>
          <p:cNvSpPr txBox="1"/>
          <p:nvPr/>
        </p:nvSpPr>
        <p:spPr>
          <a:xfrm>
            <a:off x="3630402" y="3907516"/>
            <a:ext cx="3485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국내 음식점 및 카페 등에 대한 정보 제공 서비스</a:t>
            </a:r>
          </a:p>
        </p:txBody>
      </p:sp>
      <p:pic>
        <p:nvPicPr>
          <p:cNvPr id="22" name="Picture 2" descr="네이버 - NAVER - Google Play 앱">
            <a:extLst>
              <a:ext uri="{FF2B5EF4-FFF2-40B4-BE49-F238E27FC236}">
                <a16:creationId xmlns:a16="http://schemas.microsoft.com/office/drawing/2014/main" id="{EECC93FF-6444-DC16-30B9-9F4CD082C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294" y="4195197"/>
            <a:ext cx="989838" cy="989838"/>
          </a:xfrm>
          <a:prstGeom prst="roundRect">
            <a:avLst>
              <a:gd name="adj" fmla="val 1410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03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BC8444-F5DC-A4BA-EED0-DD2EBBAFE79F}"/>
              </a:ext>
            </a:extLst>
          </p:cNvPr>
          <p:cNvSpPr txBox="1"/>
          <p:nvPr/>
        </p:nvSpPr>
        <p:spPr>
          <a:xfrm>
            <a:off x="5965195" y="6560530"/>
            <a:ext cx="2616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45B1C5-57E6-DAE2-D437-2D9DCFCFBF57}"/>
              </a:ext>
            </a:extLst>
          </p:cNvPr>
          <p:cNvSpPr txBox="1"/>
          <p:nvPr/>
        </p:nvSpPr>
        <p:spPr>
          <a:xfrm>
            <a:off x="270933" y="237066"/>
            <a:ext cx="1952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  </a:t>
            </a:r>
            <a:r>
              <a:rPr lang="ko-KR" altLang="en-US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마케팅 분석 </a:t>
            </a:r>
            <a:r>
              <a:rPr lang="en-US" altLang="ko-KR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lang="ko-KR" altLang="en-US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평가표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4267F70C-3727-F7F1-D311-34640B47B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239321"/>
              </p:ext>
            </p:extLst>
          </p:nvPr>
        </p:nvGraphicFramePr>
        <p:xfrm>
          <a:off x="1220238" y="2179843"/>
          <a:ext cx="9751524" cy="30718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5024">
                  <a:extLst>
                    <a:ext uri="{9D8B030D-6E8A-4147-A177-3AD203B41FA5}">
                      <a16:colId xmlns:a16="http://schemas.microsoft.com/office/drawing/2014/main" val="679109011"/>
                    </a:ext>
                  </a:extLst>
                </a:gridCol>
                <a:gridCol w="1547270">
                  <a:extLst>
                    <a:ext uri="{9D8B030D-6E8A-4147-A177-3AD203B41FA5}">
                      <a16:colId xmlns:a16="http://schemas.microsoft.com/office/drawing/2014/main" val="3612548815"/>
                    </a:ext>
                  </a:extLst>
                </a:gridCol>
                <a:gridCol w="1557494">
                  <a:extLst>
                    <a:ext uri="{9D8B030D-6E8A-4147-A177-3AD203B41FA5}">
                      <a16:colId xmlns:a16="http://schemas.microsoft.com/office/drawing/2014/main" val="2167771469"/>
                    </a:ext>
                  </a:extLst>
                </a:gridCol>
                <a:gridCol w="1577592">
                  <a:extLst>
                    <a:ext uri="{9D8B030D-6E8A-4147-A177-3AD203B41FA5}">
                      <a16:colId xmlns:a16="http://schemas.microsoft.com/office/drawing/2014/main" val="2171006402"/>
                    </a:ext>
                  </a:extLst>
                </a:gridCol>
                <a:gridCol w="1577591">
                  <a:extLst>
                    <a:ext uri="{9D8B030D-6E8A-4147-A177-3AD203B41FA5}">
                      <a16:colId xmlns:a16="http://schemas.microsoft.com/office/drawing/2014/main" val="4011798607"/>
                    </a:ext>
                  </a:extLst>
                </a:gridCol>
                <a:gridCol w="1576553">
                  <a:extLst>
                    <a:ext uri="{9D8B030D-6E8A-4147-A177-3AD203B41FA5}">
                      <a16:colId xmlns:a16="http://schemas.microsoft.com/office/drawing/2014/main" val="3036361536"/>
                    </a:ext>
                  </a:extLst>
                </a:gridCol>
              </a:tblGrid>
              <a:tr h="5111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구분</a:t>
                      </a:r>
                    </a:p>
                  </a:txBody>
                  <a:tcPr marL="126025" marR="126025" marT="63013" marB="6301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F7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마끼야또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126025" marR="126025" marT="63013" marB="6301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F7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Café!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126025" marR="126025" marT="63013" marB="6301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F7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카핀</a:t>
                      </a:r>
                    </a:p>
                  </a:txBody>
                  <a:tcPr marL="126025" marR="126025" marT="63013" marB="6301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F7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구글</a:t>
                      </a:r>
                    </a:p>
                  </a:txBody>
                  <a:tcPr marL="126025" marR="126025" marT="63013" marB="6301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F7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네이버</a:t>
                      </a:r>
                    </a:p>
                  </a:txBody>
                  <a:tcPr marL="126025" marR="126025" marT="63013" marB="6301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F7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844865"/>
                  </a:ext>
                </a:extLst>
              </a:tr>
              <a:tr h="5111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FF7C88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키워드 검색</a:t>
                      </a:r>
                    </a:p>
                  </a:txBody>
                  <a:tcPr marL="126025" marR="126025" marT="63013" marB="63013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중상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하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중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하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상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7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3458273"/>
                  </a:ext>
                </a:extLst>
              </a:tr>
              <a:tr h="5111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FF7C88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지역 검색</a:t>
                      </a:r>
                    </a:p>
                  </a:txBody>
                  <a:tcPr marL="126025" marR="126025" marT="63013" marB="63013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중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중하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중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상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상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3144538"/>
                  </a:ext>
                </a:extLst>
              </a:tr>
              <a:tr h="51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FF7C88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상세정보 제공</a:t>
                      </a:r>
                    </a:p>
                  </a:txBody>
                  <a:tcPr marL="126025" marR="126025" marT="63013" marB="63013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상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하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하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상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상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0006460"/>
                  </a:ext>
                </a:extLst>
              </a:tr>
              <a:tr h="5111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FF7C88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사용자 후기</a:t>
                      </a:r>
                    </a:p>
                  </a:txBody>
                  <a:tcPr marL="126025" marR="126025" marT="63013" marB="63013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하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하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하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상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상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8152165"/>
                  </a:ext>
                </a:extLst>
              </a:tr>
              <a:tr h="5111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FF7C88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위치 기반</a:t>
                      </a:r>
                    </a:p>
                  </a:txBody>
                  <a:tcPr marL="126025" marR="126025" marT="63013" marB="63013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하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상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하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중상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상</a:t>
                      </a:r>
                    </a:p>
                  </a:txBody>
                  <a:tcPr marL="126025" marR="126025" marT="63013" marB="6301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1026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8CE56F8-4C5F-4608-A317-785EF754AB47}"/>
              </a:ext>
            </a:extLst>
          </p:cNvPr>
          <p:cNvSpPr txBox="1"/>
          <p:nvPr/>
        </p:nvSpPr>
        <p:spPr>
          <a:xfrm>
            <a:off x="1179868" y="5281807"/>
            <a:ext cx="3821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FF7C8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*</a:t>
            </a:r>
            <a:r>
              <a:rPr lang="ko-KR" altLang="en-US" sz="1300" dirty="0" err="1">
                <a:solidFill>
                  <a:srgbClr val="FF7C8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마끼아또와</a:t>
            </a:r>
            <a:r>
              <a:rPr lang="ko-KR" altLang="en-US" sz="1300" dirty="0">
                <a:solidFill>
                  <a:srgbClr val="FF7C8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300" dirty="0" err="1">
                <a:solidFill>
                  <a:srgbClr val="FF7C8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카핀은</a:t>
            </a:r>
            <a:r>
              <a:rPr lang="ko-KR" altLang="en-US" sz="1300" dirty="0">
                <a:solidFill>
                  <a:srgbClr val="FF7C8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서울에서만 어플을 사용할 수 있었음</a:t>
            </a:r>
          </a:p>
        </p:txBody>
      </p:sp>
    </p:spTree>
    <p:extLst>
      <p:ext uri="{BB962C8B-B14F-4D97-AF65-F5344CB8AC3E}">
        <p14:creationId xmlns:p14="http://schemas.microsoft.com/office/powerpoint/2010/main" val="14804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BC8444-F5DC-A4BA-EED0-DD2EBBAFE79F}"/>
              </a:ext>
            </a:extLst>
          </p:cNvPr>
          <p:cNvSpPr txBox="1"/>
          <p:nvPr/>
        </p:nvSpPr>
        <p:spPr>
          <a:xfrm>
            <a:off x="5965195" y="6560530"/>
            <a:ext cx="2616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0C4D73-19EE-6D3B-DCA0-4B43FF45FE14}"/>
              </a:ext>
            </a:extLst>
          </p:cNvPr>
          <p:cNvSpPr txBox="1"/>
          <p:nvPr/>
        </p:nvSpPr>
        <p:spPr>
          <a:xfrm>
            <a:off x="270933" y="237066"/>
            <a:ext cx="277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  </a:t>
            </a:r>
            <a:r>
              <a:rPr lang="ko-KR" altLang="en-US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마케팅 분석</a:t>
            </a:r>
            <a:r>
              <a:rPr lang="en-US" altLang="ko-KR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– </a:t>
            </a:r>
            <a:r>
              <a:rPr lang="ko-KR" altLang="en-US" sz="1400" dirty="0">
                <a:solidFill>
                  <a:srgbClr val="FF7C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포털사이트 비교표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0A7113-035B-C705-B585-55F9DBB4E155}"/>
              </a:ext>
            </a:extLst>
          </p:cNvPr>
          <p:cNvSpPr/>
          <p:nvPr/>
        </p:nvSpPr>
        <p:spPr>
          <a:xfrm>
            <a:off x="2956280" y="1716391"/>
            <a:ext cx="2420470" cy="423910"/>
          </a:xfrm>
          <a:prstGeom prst="rect">
            <a:avLst/>
          </a:prstGeom>
          <a:solidFill>
            <a:srgbClr val="FF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276756-2184-0D9D-81D8-03CC6A7E76B1}"/>
              </a:ext>
            </a:extLst>
          </p:cNvPr>
          <p:cNvSpPr/>
          <p:nvPr/>
        </p:nvSpPr>
        <p:spPr>
          <a:xfrm>
            <a:off x="5447086" y="1716391"/>
            <a:ext cx="2420470" cy="423910"/>
          </a:xfrm>
          <a:prstGeom prst="rect">
            <a:avLst/>
          </a:prstGeom>
          <a:solidFill>
            <a:srgbClr val="FF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CDAFD2-DFB2-3526-DF5D-B06B96D02BE4}"/>
              </a:ext>
            </a:extLst>
          </p:cNvPr>
          <p:cNvSpPr/>
          <p:nvPr/>
        </p:nvSpPr>
        <p:spPr>
          <a:xfrm>
            <a:off x="7951108" y="1716391"/>
            <a:ext cx="2420470" cy="423910"/>
          </a:xfrm>
          <a:prstGeom prst="rect">
            <a:avLst/>
          </a:prstGeom>
          <a:solidFill>
            <a:srgbClr val="FF7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9B446C-1606-6776-1BFB-5D6852FAA580}"/>
              </a:ext>
            </a:extLst>
          </p:cNvPr>
          <p:cNvSpPr txBox="1"/>
          <p:nvPr/>
        </p:nvSpPr>
        <p:spPr>
          <a:xfrm>
            <a:off x="3896249" y="1750152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34FD10-CAE4-41FD-16BE-11DE6B4C3815}"/>
              </a:ext>
            </a:extLst>
          </p:cNvPr>
          <p:cNvSpPr txBox="1"/>
          <p:nvPr/>
        </p:nvSpPr>
        <p:spPr>
          <a:xfrm>
            <a:off x="6298088" y="1750152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네이버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DCB1B2-AA6C-28AE-83E6-AF2BB12F2F00}"/>
              </a:ext>
            </a:extLst>
          </p:cNvPr>
          <p:cNvSpPr txBox="1"/>
          <p:nvPr/>
        </p:nvSpPr>
        <p:spPr>
          <a:xfrm>
            <a:off x="8713144" y="1750152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오아시스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5A9C4A-AE6E-8BE0-FE40-58A01E6CF51E}"/>
              </a:ext>
            </a:extLst>
          </p:cNvPr>
          <p:cNvSpPr/>
          <p:nvPr/>
        </p:nvSpPr>
        <p:spPr>
          <a:xfrm>
            <a:off x="1785143" y="2220685"/>
            <a:ext cx="1077241" cy="1768429"/>
          </a:xfrm>
          <a:prstGeom prst="rect">
            <a:avLst/>
          </a:prstGeom>
          <a:solidFill>
            <a:srgbClr val="FF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EB7297-5C39-815D-5874-7E1AAD367581}"/>
              </a:ext>
            </a:extLst>
          </p:cNvPr>
          <p:cNvSpPr/>
          <p:nvPr/>
        </p:nvSpPr>
        <p:spPr>
          <a:xfrm>
            <a:off x="2956280" y="2220687"/>
            <a:ext cx="2420470" cy="1768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FEBE6A-CFD2-520D-9869-C4A380F2C183}"/>
              </a:ext>
            </a:extLst>
          </p:cNvPr>
          <p:cNvSpPr/>
          <p:nvPr/>
        </p:nvSpPr>
        <p:spPr>
          <a:xfrm>
            <a:off x="5447086" y="2220686"/>
            <a:ext cx="2420470" cy="1768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E1E4DC-89BE-8CA4-7558-C1B856201170}"/>
              </a:ext>
            </a:extLst>
          </p:cNvPr>
          <p:cNvSpPr/>
          <p:nvPr/>
        </p:nvSpPr>
        <p:spPr>
          <a:xfrm>
            <a:off x="7937894" y="2220686"/>
            <a:ext cx="2420470" cy="1768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EDBA33-AEA7-970B-07BE-C664E57374B8}"/>
              </a:ext>
            </a:extLst>
          </p:cNvPr>
          <p:cNvSpPr txBox="1"/>
          <p:nvPr/>
        </p:nvSpPr>
        <p:spPr>
          <a:xfrm>
            <a:off x="3024215" y="2353774"/>
            <a:ext cx="20762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가장 편리함</a:t>
            </a:r>
            <a:endParaRPr lang="en-US" altLang="ko-KR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(</a:t>
            </a:r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별도의 앱 다운로드 필요 </a:t>
            </a:r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X)</a:t>
            </a:r>
            <a:endParaRPr lang="ko-KR" altLang="en-US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C62761-929A-0135-A930-B062B131B781}"/>
              </a:ext>
            </a:extLst>
          </p:cNvPr>
          <p:cNvSpPr txBox="1"/>
          <p:nvPr/>
        </p:nvSpPr>
        <p:spPr>
          <a:xfrm>
            <a:off x="3024215" y="2944646"/>
            <a:ext cx="17988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국내외 지역을 가리지 </a:t>
            </a:r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</a:t>
            </a:r>
            <a:endParaRPr lang="ko-KR" altLang="en-US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1D8195-E3EB-6927-C811-B421D607E99B}"/>
              </a:ext>
            </a:extLst>
          </p:cNvPr>
          <p:cNvSpPr txBox="1"/>
          <p:nvPr/>
        </p:nvSpPr>
        <p:spPr>
          <a:xfrm>
            <a:off x="5512620" y="2353774"/>
            <a:ext cx="21723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많은 리뷰와 블로그 등 정보가</a:t>
            </a:r>
            <a:endParaRPr lang="en-US" altLang="ko-KR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</a:t>
            </a:r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다양하고 많음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D6F1D5-937A-BA3B-A30C-66C2878224EF}"/>
              </a:ext>
            </a:extLst>
          </p:cNvPr>
          <p:cNvSpPr txBox="1"/>
          <p:nvPr/>
        </p:nvSpPr>
        <p:spPr>
          <a:xfrm>
            <a:off x="5512620" y="2944646"/>
            <a:ext cx="18437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여러가지 카테고리 별로 </a:t>
            </a:r>
            <a:endParaRPr lang="en-US" altLang="ko-KR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</a:t>
            </a:r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나뉘어져 있음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9029BC-7836-43F1-5BE5-B7B01D29E7E8}"/>
              </a:ext>
            </a:extLst>
          </p:cNvPr>
          <p:cNvSpPr txBox="1"/>
          <p:nvPr/>
        </p:nvSpPr>
        <p:spPr>
          <a:xfrm>
            <a:off x="8025613" y="2353774"/>
            <a:ext cx="18101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</a:t>
            </a:r>
            <a:r>
              <a:rPr lang="en-US" altLang="ko-KR" sz="13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Desserti</a:t>
            </a:r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카페 </a:t>
            </a:r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MBTI)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AB748F-7C58-7E3E-9C39-3DADEE75B7DE}"/>
              </a:ext>
            </a:extLst>
          </p:cNvPr>
          <p:cNvSpPr txBox="1"/>
          <p:nvPr/>
        </p:nvSpPr>
        <p:spPr>
          <a:xfrm>
            <a:off x="8029185" y="2780178"/>
            <a:ext cx="20473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카페만 다룬 전문성 있는 앱</a:t>
            </a:r>
            <a:endParaRPr lang="en-US" altLang="ko-KR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34FF30-80B5-2DF1-A1BF-036B944997AD}"/>
              </a:ext>
            </a:extLst>
          </p:cNvPr>
          <p:cNvSpPr txBox="1"/>
          <p:nvPr/>
        </p:nvSpPr>
        <p:spPr>
          <a:xfrm>
            <a:off x="8025613" y="3206582"/>
            <a:ext cx="21114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하이브리드 앱으로 추가적인</a:t>
            </a:r>
            <a:endParaRPr lang="en-US" altLang="ko-KR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</a:t>
            </a:r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업데이트가 필요 </a:t>
            </a:r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23E148-A9B1-D147-7ACF-2F99561D712F}"/>
              </a:ext>
            </a:extLst>
          </p:cNvPr>
          <p:cNvSpPr txBox="1"/>
          <p:nvPr/>
        </p:nvSpPr>
        <p:spPr>
          <a:xfrm>
            <a:off x="2053497" y="290328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장점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12FD0B-80E4-5A22-128E-774F6C05794B}"/>
              </a:ext>
            </a:extLst>
          </p:cNvPr>
          <p:cNvSpPr/>
          <p:nvPr/>
        </p:nvSpPr>
        <p:spPr>
          <a:xfrm>
            <a:off x="2956280" y="4057405"/>
            <a:ext cx="2420470" cy="1768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6066A4-1907-254E-67DA-E911B76928F6}"/>
              </a:ext>
            </a:extLst>
          </p:cNvPr>
          <p:cNvSpPr/>
          <p:nvPr/>
        </p:nvSpPr>
        <p:spPr>
          <a:xfrm>
            <a:off x="5447087" y="4057405"/>
            <a:ext cx="2420470" cy="1768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9A756E7-7B78-7A18-5C1A-7282DDBAFA5E}"/>
              </a:ext>
            </a:extLst>
          </p:cNvPr>
          <p:cNvSpPr/>
          <p:nvPr/>
        </p:nvSpPr>
        <p:spPr>
          <a:xfrm>
            <a:off x="7937894" y="4057405"/>
            <a:ext cx="2420470" cy="1768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2B694C-A4F9-346F-B062-22D468365A92}"/>
              </a:ext>
            </a:extLst>
          </p:cNvPr>
          <p:cNvSpPr/>
          <p:nvPr/>
        </p:nvSpPr>
        <p:spPr>
          <a:xfrm>
            <a:off x="1782663" y="4057405"/>
            <a:ext cx="1077241" cy="1768429"/>
          </a:xfrm>
          <a:prstGeom prst="rect">
            <a:avLst/>
          </a:prstGeom>
          <a:solidFill>
            <a:srgbClr val="FF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AEF23D-2D5F-FD3F-5CE7-2FA30BCCE62B}"/>
              </a:ext>
            </a:extLst>
          </p:cNvPr>
          <p:cNvSpPr txBox="1"/>
          <p:nvPr/>
        </p:nvSpPr>
        <p:spPr>
          <a:xfrm>
            <a:off x="2053497" y="4756953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단점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E93E47-78C7-C0EB-C19C-7E56F38C782A}"/>
              </a:ext>
            </a:extLst>
          </p:cNvPr>
          <p:cNvSpPr txBox="1"/>
          <p:nvPr/>
        </p:nvSpPr>
        <p:spPr>
          <a:xfrm>
            <a:off x="3024214" y="4209791"/>
            <a:ext cx="21275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가게의 정보가 빠르게 수정 </a:t>
            </a:r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</a:t>
            </a:r>
            <a:endParaRPr lang="ko-KR" altLang="en-US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11DA70-B76F-6C50-8A26-96BAFADE8C63}"/>
              </a:ext>
            </a:extLst>
          </p:cNvPr>
          <p:cNvSpPr txBox="1"/>
          <p:nvPr/>
        </p:nvSpPr>
        <p:spPr>
          <a:xfrm>
            <a:off x="3024214" y="4532426"/>
            <a:ext cx="15151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거짓된 정보가 많음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96CD49-8CC4-DCC2-14F8-ED68609CF8CA}"/>
              </a:ext>
            </a:extLst>
          </p:cNvPr>
          <p:cNvSpPr txBox="1"/>
          <p:nvPr/>
        </p:nvSpPr>
        <p:spPr>
          <a:xfrm>
            <a:off x="5512620" y="4159368"/>
            <a:ext cx="22252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네이버 리뷰의 신빙성 하락</a:t>
            </a:r>
            <a:endParaRPr lang="en-US" altLang="ko-KR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(</a:t>
            </a:r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리뷰를 남기면 서비스 제공 등</a:t>
            </a:r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56CD07-AA75-28B9-C8F3-42D687201DFC}"/>
              </a:ext>
            </a:extLst>
          </p:cNvPr>
          <p:cNvSpPr txBox="1"/>
          <p:nvPr/>
        </p:nvSpPr>
        <p:spPr>
          <a:xfrm>
            <a:off x="5518227" y="4699415"/>
            <a:ext cx="22268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광고</a:t>
            </a:r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(</a:t>
            </a:r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네이버에서 광고를</a:t>
            </a:r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받아 </a:t>
            </a:r>
            <a:endParaRPr lang="en-US" altLang="ko-KR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상위 가게들은 실제 평과 무관</a:t>
            </a:r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B9EF41-EBB0-68FD-7A99-04308C29B781}"/>
              </a:ext>
            </a:extLst>
          </p:cNvPr>
          <p:cNvSpPr txBox="1"/>
          <p:nvPr/>
        </p:nvSpPr>
        <p:spPr>
          <a:xfrm>
            <a:off x="5518227" y="5239463"/>
            <a:ext cx="20665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</a:t>
            </a:r>
            <a:r>
              <a:rPr lang="ko-KR" altLang="en-US" sz="13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오검색</a:t>
            </a:r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될 수 있음</a:t>
            </a:r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(</a:t>
            </a:r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스터디 </a:t>
            </a:r>
            <a:endParaRPr lang="en-US" altLang="ko-KR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</a:t>
            </a:r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카페와 같은 곳이 동시검색</a:t>
            </a:r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DE6443-5CA0-8DCE-D3A9-0497D82448DE}"/>
              </a:ext>
            </a:extLst>
          </p:cNvPr>
          <p:cNvSpPr txBox="1"/>
          <p:nvPr/>
        </p:nvSpPr>
        <p:spPr>
          <a:xfrm>
            <a:off x="8025613" y="4159367"/>
            <a:ext cx="15151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서비스 지역 한정적</a:t>
            </a:r>
            <a:endParaRPr lang="en-US" altLang="ko-KR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46577-58CC-37F0-08AB-59B2A9B986B4}"/>
              </a:ext>
            </a:extLst>
          </p:cNvPr>
          <p:cNvSpPr txBox="1"/>
          <p:nvPr/>
        </p:nvSpPr>
        <p:spPr>
          <a:xfrm>
            <a:off x="3024214" y="4859943"/>
            <a:ext cx="20665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</a:t>
            </a:r>
            <a:r>
              <a:rPr lang="ko-KR" altLang="en-US" sz="13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오검색</a:t>
            </a:r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될 수 있음</a:t>
            </a:r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(</a:t>
            </a:r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스터디 </a:t>
            </a:r>
            <a:endParaRPr lang="en-US" altLang="ko-KR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</a:t>
            </a:r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카페와 같은 곳이 동시검색</a:t>
            </a:r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F0535-5104-091D-A022-2FDC8FA61CC5}"/>
              </a:ext>
            </a:extLst>
          </p:cNvPr>
          <p:cNvSpPr txBox="1"/>
          <p:nvPr/>
        </p:nvSpPr>
        <p:spPr>
          <a:xfrm>
            <a:off x="8025613" y="4502179"/>
            <a:ext cx="21323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앱을 통해서만 접근이 가능함</a:t>
            </a:r>
            <a:endParaRPr lang="en-US" altLang="ko-KR" sz="13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51EA5-6287-7444-D008-2D1B4E10B8DF}"/>
              </a:ext>
            </a:extLst>
          </p:cNvPr>
          <p:cNvSpPr txBox="1"/>
          <p:nvPr/>
        </p:nvSpPr>
        <p:spPr>
          <a:xfrm>
            <a:off x="8025613" y="4813790"/>
            <a:ext cx="21691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〮 정보의 양이 적고</a:t>
            </a:r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다양하지 </a:t>
            </a:r>
            <a:r>
              <a:rPr lang="en-US" altLang="ko-KR" sz="13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3087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2615</TotalTime>
  <Words>1043</Words>
  <Application>Microsoft Office PowerPoint</Application>
  <PresentationFormat>와이드스크린</PresentationFormat>
  <Paragraphs>321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40" baseType="lpstr">
      <vt:lpstr>Pretendard ExtraBold</vt:lpstr>
      <vt:lpstr>Noto Sans KR</vt:lpstr>
      <vt:lpstr>Pretendard Light</vt:lpstr>
      <vt:lpstr>KoPub돋움체 Bold</vt:lpstr>
      <vt:lpstr>맑은 고딕</vt:lpstr>
      <vt:lpstr>Arial</vt:lpstr>
      <vt:lpstr>Noto Sans KR Light</vt:lpstr>
      <vt:lpstr>Noto Sans KR Black</vt:lpstr>
      <vt:lpstr>KoPub돋움체 Light</vt:lpstr>
      <vt:lpstr>Noto Sans KR Medium</vt:lpstr>
      <vt:lpstr>Pretendard SemiBold</vt:lpstr>
      <vt:lpstr>KoPub돋움체 Medium</vt:lpstr>
      <vt:lpstr>Min Sans ExtraBold</vt:lpstr>
      <vt:lpstr>Cooper Black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OSY</dc:creator>
  <cp:lastModifiedBy>오소연(2020316022)</cp:lastModifiedBy>
  <cp:revision>66</cp:revision>
  <dcterms:created xsi:type="dcterms:W3CDTF">2023-03-18T15:36:11Z</dcterms:created>
  <dcterms:modified xsi:type="dcterms:W3CDTF">2023-05-15T15:57:58Z</dcterms:modified>
</cp:coreProperties>
</file>